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Lst>
  <p:notesMasterIdLst>
    <p:notesMasterId r:id="rId168"/>
  </p:notesMasterIdLst>
  <p:sldIdLst>
    <p:sldId id="269" r:id="rId12"/>
    <p:sldId id="271"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393" r:id="rId167"/>
  </p:sldIdLst>
  <p:sldSz cx="12192000" cy="6858000"/>
  <p:notesSz cx="6742113"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5" autoAdjust="0"/>
    <p:restoredTop sz="94660"/>
  </p:normalViewPr>
  <p:slideViewPr>
    <p:cSldViewPr snapToGrid="0">
      <p:cViewPr varScale="1">
        <p:scale>
          <a:sx n="70" d="100"/>
          <a:sy n="70" d="100"/>
        </p:scale>
        <p:origin x="85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viewProps" Target="viewProps.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theme" Target="theme/theme1.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slide" Target="slides/slide150.xml"/><Relationship Id="rId166" Type="http://schemas.openxmlformats.org/officeDocument/2006/relationships/slide" Target="slides/slide15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2" Type="http://schemas.openxmlformats.org/officeDocument/2006/relationships/tableStyles" Target="tableStyles.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B3003618-1982-4502-870C-BBBEA94B7CEC}" type="datetimeFigureOut">
              <a:rPr lang="nl-NL" smtClean="0"/>
              <a:t>29-6-2015</a:t>
            </a:fld>
            <a:endParaRPr lang="nl-NL"/>
          </a:p>
        </p:txBody>
      </p:sp>
      <p:sp>
        <p:nvSpPr>
          <p:cNvPr id="4" name="Tijdelijke aanduiding voor dia-afbeelding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4212" y="4751220"/>
            <a:ext cx="5393690" cy="3887361"/>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377318"/>
            <a:ext cx="2921582" cy="49534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18971" y="9377318"/>
            <a:ext cx="2921582" cy="495347"/>
          </a:xfrm>
          <a:prstGeom prst="rect">
            <a:avLst/>
          </a:prstGeom>
        </p:spPr>
        <p:txBody>
          <a:bodyPr vert="horz" lIns="91440" tIns="45720" rIns="91440" bIns="45720" rtlCol="0" anchor="b"/>
          <a:lstStyle>
            <a:lvl1pPr algn="r">
              <a:defRPr sz="1200"/>
            </a:lvl1pPr>
          </a:lstStyle>
          <a:p>
            <a:fld id="{DB914FD3-C6C7-4D2B-9D4F-2BDA5F2C35DA}" type="slidenum">
              <a:rPr lang="nl-NL" smtClean="0"/>
              <a:t>‹nr.›</a:t>
            </a:fld>
            <a:endParaRPr lang="nl-NL"/>
          </a:p>
        </p:txBody>
      </p:sp>
    </p:spTree>
    <p:extLst>
      <p:ext uri="{BB962C8B-B14F-4D97-AF65-F5344CB8AC3E}">
        <p14:creationId xmlns:p14="http://schemas.microsoft.com/office/powerpoint/2010/main" val="263284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6A1BF5BA-87C0-4BF6-9CF2-6C76B3F4E72D}" type="slidenum">
              <a:rPr lang="nl-NL" smtClean="0">
                <a:solidFill>
                  <a:prstClr val="black"/>
                </a:solidFill>
              </a:rPr>
              <a:pPr/>
              <a:t>44</a:t>
            </a:fld>
            <a:endParaRPr lang="nl-NL">
              <a:solidFill>
                <a:prstClr val="black"/>
              </a:solidFill>
            </a:endParaRPr>
          </a:p>
        </p:txBody>
      </p:sp>
    </p:spTree>
    <p:extLst>
      <p:ext uri="{BB962C8B-B14F-4D97-AF65-F5344CB8AC3E}">
        <p14:creationId xmlns:p14="http://schemas.microsoft.com/office/powerpoint/2010/main" val="650306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In hoofdstuk</a:t>
            </a:r>
            <a:r>
              <a:rPr lang="nl-NL" baseline="0" dirty="0" smtClean="0"/>
              <a:t> 2 hebben we al geleerd over de verlichters, zij waren heel positief over de toekomst. Ze dachten dat mensen, door hun gezond verstand te gebruiken, een ideale, of terwijl perfecte samenleving konden opbouwen. </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114</a:t>
            </a:fld>
            <a:endParaRPr lang="fr-FR">
              <a:solidFill>
                <a:prstClr val="black"/>
              </a:solidFill>
            </a:endParaRPr>
          </a:p>
        </p:txBody>
      </p:sp>
    </p:spTree>
    <p:extLst>
      <p:ext uri="{BB962C8B-B14F-4D97-AF65-F5344CB8AC3E}">
        <p14:creationId xmlns:p14="http://schemas.microsoft.com/office/powerpoint/2010/main" val="2296944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Eind 18</a:t>
            </a:r>
            <a:r>
              <a:rPr lang="nl-NL" baseline="30000" dirty="0" smtClean="0"/>
              <a:t>de</a:t>
            </a:r>
            <a:r>
              <a:rPr lang="nl-NL" dirty="0" smtClean="0"/>
              <a:t> eeuw</a:t>
            </a:r>
            <a:r>
              <a:rPr lang="nl-NL" baseline="0" dirty="0" smtClean="0"/>
              <a:t> gingen mensen </a:t>
            </a:r>
            <a:r>
              <a:rPr lang="nl-NL" baseline="0" dirty="0" err="1" smtClean="0"/>
              <a:t>daaran</a:t>
            </a:r>
            <a:r>
              <a:rPr lang="nl-NL" baseline="0" dirty="0" smtClean="0"/>
              <a:t> twijfelen, want de toekomstverwachting van de verlichters was niet uitgekomen. Er waren meer oorlogen dan ooit tevoren in Europa, in de tijd van Napoleon, (die je hier op de afbeelding ziet.) daarna kwamen vosten aan de macht.</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115</a:t>
            </a:fld>
            <a:endParaRPr lang="fr-FR">
              <a:solidFill>
                <a:prstClr val="black"/>
              </a:solidFill>
            </a:endParaRPr>
          </a:p>
        </p:txBody>
      </p:sp>
    </p:spTree>
    <p:extLst>
      <p:ext uri="{BB962C8B-B14F-4D97-AF65-F5344CB8AC3E}">
        <p14:creationId xmlns:p14="http://schemas.microsoft.com/office/powerpoint/2010/main" val="217706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Ze zochten een uitweg in de fantasiewereld die mooier  en gelukkiger</a:t>
            </a:r>
            <a:r>
              <a:rPr lang="nl-NL" baseline="0" dirty="0" smtClean="0"/>
              <a:t> </a:t>
            </a:r>
            <a:r>
              <a:rPr lang="nl-NL" dirty="0" smtClean="0"/>
              <a:t>was dan die van hunzelf. Bijvoorbeeld; ze dachten dat de mensen in de middeleeuwen veel gelukkiger waren dan hunzelf. </a:t>
            </a:r>
          </a:p>
          <a:p>
            <a:endParaRPr lang="nl-NL" dirty="0" smtClean="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116</a:t>
            </a:fld>
            <a:endParaRPr lang="fr-FR">
              <a:solidFill>
                <a:prstClr val="black"/>
              </a:solidFill>
            </a:endParaRPr>
          </a:p>
        </p:txBody>
      </p:sp>
    </p:spTree>
    <p:extLst>
      <p:ext uri="{BB962C8B-B14F-4D97-AF65-F5344CB8AC3E}">
        <p14:creationId xmlns:p14="http://schemas.microsoft.com/office/powerpoint/2010/main" val="2056397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Sinds de renaissance was men de middeleeuwen totaal</a:t>
            </a:r>
            <a:r>
              <a:rPr lang="nl-NL" baseline="0" dirty="0" smtClean="0"/>
              <a:t> vergeten. Men ging de middeleeuwen opnieuw ‘ontdekken’ vooral de mooie kanten ervan. Er kwam belangstelling voor, alles wat er uit De Middeleeuwen over was:</a:t>
            </a:r>
          </a:p>
          <a:p>
            <a:r>
              <a:rPr lang="nl-NL" baseline="0" dirty="0" smtClean="0"/>
              <a:t> kathedralen</a:t>
            </a:r>
          </a:p>
          <a:p>
            <a:r>
              <a:rPr lang="nl-NL" baseline="0" dirty="0" smtClean="0"/>
              <a:t>Kastelen</a:t>
            </a:r>
          </a:p>
          <a:p>
            <a:r>
              <a:rPr lang="nl-NL" baseline="0" dirty="0" smtClean="0"/>
              <a:t>Sprookjes</a:t>
            </a:r>
          </a:p>
          <a:p>
            <a:r>
              <a:rPr lang="nl-NL" baseline="0" dirty="0" smtClean="0"/>
              <a:t>volksliedjes</a:t>
            </a:r>
          </a:p>
          <a:p>
            <a:r>
              <a:rPr lang="nl-NL" baseline="0" dirty="0" smtClean="0"/>
              <a:t>Ridderromans</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117</a:t>
            </a:fld>
            <a:endParaRPr lang="fr-FR">
              <a:solidFill>
                <a:prstClr val="black"/>
              </a:solidFill>
            </a:endParaRPr>
          </a:p>
        </p:txBody>
      </p:sp>
    </p:spTree>
    <p:extLst>
      <p:ext uri="{BB962C8B-B14F-4D97-AF65-F5344CB8AC3E}">
        <p14:creationId xmlns:p14="http://schemas.microsoft.com/office/powerpoint/2010/main" val="535450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Deze sprookjes waren uit</a:t>
            </a:r>
            <a:r>
              <a:rPr lang="nl-NL" baseline="0" dirty="0" smtClean="0"/>
              <a:t> de middeleeuwen en waren dus in de romantiek heel populair. Je ziet dat bij bijna alle sprookjes de natuur in voorkomt, bijvoorbeeld bij Hans en Grietje, Sneeuwwitje, ze rennen in het bos, de natuur dus.  En het is niet echt, het is verzonnen. Dus een fantasie wereld.</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118</a:t>
            </a:fld>
            <a:endParaRPr lang="fr-FR">
              <a:solidFill>
                <a:prstClr val="black"/>
              </a:solidFill>
            </a:endParaRPr>
          </a:p>
        </p:txBody>
      </p:sp>
    </p:spTree>
    <p:extLst>
      <p:ext uri="{BB962C8B-B14F-4D97-AF65-F5344CB8AC3E}">
        <p14:creationId xmlns:p14="http://schemas.microsoft.com/office/powerpoint/2010/main" val="89527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Op de afbeelding zie je de</a:t>
            </a:r>
            <a:r>
              <a:rPr lang="nl-NL" baseline="0" dirty="0" smtClean="0"/>
              <a:t> opera die we een klein stukje gaan laten horen. De componist Richard Wagner gebruikte er middeleeuwse volksverhalen voor. </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119</a:t>
            </a:fld>
            <a:endParaRPr lang="fr-FR">
              <a:solidFill>
                <a:prstClr val="black"/>
              </a:solidFill>
            </a:endParaRPr>
          </a:p>
        </p:txBody>
      </p:sp>
    </p:spTree>
    <p:extLst>
      <p:ext uri="{BB962C8B-B14F-4D97-AF65-F5344CB8AC3E}">
        <p14:creationId xmlns:p14="http://schemas.microsoft.com/office/powerpoint/2010/main" val="3727638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Dit</a:t>
            </a:r>
            <a:r>
              <a:rPr lang="nl-NL" baseline="0" dirty="0" smtClean="0"/>
              <a:t> is een ridderroman genaamd </a:t>
            </a:r>
            <a:r>
              <a:rPr lang="nl-NL" baseline="0" dirty="0" err="1" smtClean="0"/>
              <a:t>Ivanhoe</a:t>
            </a:r>
            <a:r>
              <a:rPr lang="nl-NL" baseline="0" dirty="0" smtClean="0"/>
              <a:t> deze was heel bekend in de middeleeuwen. </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120</a:t>
            </a:fld>
            <a:endParaRPr lang="fr-FR">
              <a:solidFill>
                <a:prstClr val="black"/>
              </a:solidFill>
            </a:endParaRPr>
          </a:p>
        </p:txBody>
      </p:sp>
    </p:spTree>
    <p:extLst>
      <p:ext uri="{BB962C8B-B14F-4D97-AF65-F5344CB8AC3E}">
        <p14:creationId xmlns:p14="http://schemas.microsoft.com/office/powerpoint/2010/main" val="2424299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De mensen hadden een grote belangstelling voor ridderromance, daarom ging men spreken van romantiek. </a:t>
            </a:r>
            <a:br>
              <a:rPr lang="nl-NL" dirty="0" smtClean="0"/>
            </a:br>
            <a:r>
              <a:rPr lang="nl-NL" dirty="0" smtClean="0"/>
              <a:t>De aanhangers werden romantici genoemd. Afbeelding</a:t>
            </a:r>
            <a:r>
              <a:rPr lang="nl-NL" baseline="0" dirty="0" smtClean="0"/>
              <a:t>: in de natuur, ridders. Maker: </a:t>
            </a:r>
            <a:r>
              <a:rPr lang="nl-NL" baseline="0" dirty="0" err="1" smtClean="0"/>
              <a:t>Francesco</a:t>
            </a:r>
            <a:r>
              <a:rPr lang="nl-NL" baseline="0" dirty="0" smtClean="0"/>
              <a:t> </a:t>
            </a:r>
            <a:r>
              <a:rPr lang="nl-NL" baseline="0" dirty="0" err="1" smtClean="0"/>
              <a:t>Hayez</a:t>
            </a:r>
            <a:r>
              <a:rPr lang="nl-NL" baseline="0" dirty="0" smtClean="0"/>
              <a:t> </a:t>
            </a:r>
            <a:endParaRPr lang="nl-NL" dirty="0" smtClean="0"/>
          </a:p>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121</a:t>
            </a:fld>
            <a:endParaRPr lang="fr-FR">
              <a:solidFill>
                <a:prstClr val="black"/>
              </a:solidFill>
            </a:endParaRPr>
          </a:p>
        </p:txBody>
      </p:sp>
    </p:spTree>
    <p:extLst>
      <p:ext uri="{BB962C8B-B14F-4D97-AF65-F5344CB8AC3E}">
        <p14:creationId xmlns:p14="http://schemas.microsoft.com/office/powerpoint/2010/main" val="391440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De middeleeuwen beïnvloeden het werk van:</a:t>
            </a:r>
          </a:p>
          <a:p>
            <a:r>
              <a:rPr lang="nl-NL" dirty="0" smtClean="0"/>
              <a:t>Schilders</a:t>
            </a:r>
          </a:p>
          <a:p>
            <a:r>
              <a:rPr lang="nl-NL" dirty="0" smtClean="0"/>
              <a:t>Schrijvers</a:t>
            </a:r>
          </a:p>
          <a:p>
            <a:r>
              <a:rPr lang="nl-NL" dirty="0" smtClean="0"/>
              <a:t>Architecten</a:t>
            </a:r>
          </a:p>
          <a:p>
            <a:r>
              <a:rPr lang="nl-NL" dirty="0" smtClean="0"/>
              <a:t>componisten</a:t>
            </a:r>
          </a:p>
          <a:p>
            <a:endParaRPr lang="nl-NL" dirty="0" smtClean="0"/>
          </a:p>
          <a:p>
            <a:r>
              <a:rPr lang="nl-NL" dirty="0" smtClean="0"/>
              <a:t>Foto: schilderij</a:t>
            </a:r>
            <a:r>
              <a:rPr lang="nl-NL" baseline="0" dirty="0" smtClean="0"/>
              <a:t> van de Duitser Caspar David Friedrich uit 1811</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122</a:t>
            </a:fld>
            <a:endParaRPr lang="fr-FR">
              <a:solidFill>
                <a:prstClr val="black"/>
              </a:solidFill>
            </a:endParaRPr>
          </a:p>
        </p:txBody>
      </p:sp>
    </p:spTree>
    <p:extLst>
      <p:ext uri="{BB962C8B-B14F-4D97-AF65-F5344CB8AC3E}">
        <p14:creationId xmlns:p14="http://schemas.microsoft.com/office/powerpoint/2010/main" val="2009014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Kenmerken van De Romantiek:</a:t>
            </a:r>
          </a:p>
          <a:p>
            <a:r>
              <a:rPr lang="nl-NL" dirty="0" smtClean="0"/>
              <a:t>Verheerlijking van de Middeleeuwen</a:t>
            </a:r>
          </a:p>
          <a:p>
            <a:r>
              <a:rPr lang="nl-NL" dirty="0" smtClean="0"/>
              <a:t>Verheerlijking van de geschiedenis van het eigen volk</a:t>
            </a:r>
          </a:p>
          <a:p>
            <a:r>
              <a:rPr lang="nl-NL" dirty="0" smtClean="0"/>
              <a:t>Verheerlijking van het landelijk leven.</a:t>
            </a:r>
          </a:p>
          <a:p>
            <a:r>
              <a:rPr lang="nl-NL" dirty="0" smtClean="0"/>
              <a:t>Verheerlijking van de vrije natuur</a:t>
            </a:r>
          </a:p>
          <a:p>
            <a:r>
              <a:rPr lang="nl-NL" dirty="0" smtClean="0"/>
              <a:t>Vlucht naar andere culturen</a:t>
            </a:r>
          </a:p>
          <a:p>
            <a:r>
              <a:rPr lang="nl-NL" dirty="0" smtClean="0"/>
              <a:t>Het gevoel en de fantasie op de eerste plaats</a:t>
            </a:r>
          </a:p>
          <a:p>
            <a:r>
              <a:rPr lang="nl-NL" dirty="0" smtClean="0"/>
              <a:t>VERHEERLIJING BETEKEND</a:t>
            </a:r>
            <a:r>
              <a:rPr lang="nl-NL" baseline="0" dirty="0" smtClean="0"/>
              <a:t> VERERING.</a:t>
            </a:r>
            <a:endParaRPr lang="nl-NL" dirty="0" smtClean="0"/>
          </a:p>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123</a:t>
            </a:fld>
            <a:endParaRPr lang="fr-FR">
              <a:solidFill>
                <a:prstClr val="black"/>
              </a:solidFill>
            </a:endParaRPr>
          </a:p>
        </p:txBody>
      </p:sp>
    </p:spTree>
    <p:extLst>
      <p:ext uri="{BB962C8B-B14F-4D97-AF65-F5344CB8AC3E}">
        <p14:creationId xmlns:p14="http://schemas.microsoft.com/office/powerpoint/2010/main" val="75251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Chauvinisme</a:t>
            </a:r>
            <a:r>
              <a:rPr lang="nl-NL" baseline="0" dirty="0" smtClean="0"/>
              <a:t> is overdreven liefde voor het eigen volk</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55</a:t>
            </a:fld>
            <a:endParaRPr lang="nl-NL">
              <a:solidFill>
                <a:prstClr val="black"/>
              </a:solidFill>
            </a:endParaRPr>
          </a:p>
        </p:txBody>
      </p:sp>
    </p:spTree>
    <p:extLst>
      <p:ext uri="{BB962C8B-B14F-4D97-AF65-F5344CB8AC3E}">
        <p14:creationId xmlns:p14="http://schemas.microsoft.com/office/powerpoint/2010/main" val="3059493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124</a:t>
            </a:fld>
            <a:endParaRPr lang="fr-FR">
              <a:solidFill>
                <a:prstClr val="black"/>
              </a:solidFill>
            </a:endParaRPr>
          </a:p>
        </p:txBody>
      </p:sp>
    </p:spTree>
    <p:extLst>
      <p:ext uri="{BB962C8B-B14F-4D97-AF65-F5344CB8AC3E}">
        <p14:creationId xmlns:p14="http://schemas.microsoft.com/office/powerpoint/2010/main" val="137575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156</a:t>
            </a:fld>
            <a:endParaRPr lang="fr-FR">
              <a:solidFill>
                <a:prstClr val="black"/>
              </a:solidFill>
            </a:endParaRPr>
          </a:p>
        </p:txBody>
      </p:sp>
    </p:spTree>
    <p:extLst>
      <p:ext uri="{BB962C8B-B14F-4D97-AF65-F5344CB8AC3E}">
        <p14:creationId xmlns:p14="http://schemas.microsoft.com/office/powerpoint/2010/main" val="384497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Plaatje: zelfbeschikkingsrecht</a:t>
            </a:r>
            <a:r>
              <a:rPr lang="nl-NL" baseline="0" dirty="0" smtClean="0"/>
              <a:t> van de Belgen</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57</a:t>
            </a:fld>
            <a:endParaRPr lang="nl-NL">
              <a:solidFill>
                <a:prstClr val="black"/>
              </a:solidFill>
            </a:endParaRPr>
          </a:p>
        </p:txBody>
      </p:sp>
    </p:spTree>
    <p:extLst>
      <p:ext uri="{BB962C8B-B14F-4D97-AF65-F5344CB8AC3E}">
        <p14:creationId xmlns:p14="http://schemas.microsoft.com/office/powerpoint/2010/main" val="378791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Hier zie je een </a:t>
            </a:r>
            <a:r>
              <a:rPr lang="nl-NL" dirty="0" err="1" smtClean="0"/>
              <a:t>duitse</a:t>
            </a:r>
            <a:r>
              <a:rPr lang="nl-NL" baseline="0" dirty="0" smtClean="0"/>
              <a:t> postzegel die ook met </a:t>
            </a:r>
            <a:r>
              <a:rPr lang="nl-NL" baseline="0" dirty="0" err="1" smtClean="0"/>
              <a:t>volksoevereiniteit</a:t>
            </a:r>
            <a:r>
              <a:rPr lang="nl-NL" baseline="0" dirty="0" smtClean="0"/>
              <a:t> heeft te maken</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58</a:t>
            </a:fld>
            <a:endParaRPr lang="nl-NL">
              <a:solidFill>
                <a:prstClr val="black"/>
              </a:solidFill>
            </a:endParaRPr>
          </a:p>
        </p:txBody>
      </p:sp>
    </p:spTree>
    <p:extLst>
      <p:ext uri="{BB962C8B-B14F-4D97-AF65-F5344CB8AC3E}">
        <p14:creationId xmlns:p14="http://schemas.microsoft.com/office/powerpoint/2010/main" val="2557574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r>
              <a:rPr lang="nl-NL" dirty="0" smtClean="0"/>
              <a:t>Deze foto is een frans</a:t>
            </a:r>
            <a:r>
              <a:rPr lang="nl-NL" baseline="0" dirty="0" smtClean="0"/>
              <a:t> boek dat gaat over de ideologie, dat zie je ook al aan de naam</a:t>
            </a:r>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61</a:t>
            </a:fld>
            <a:endParaRPr lang="nl-NL">
              <a:solidFill>
                <a:prstClr val="black"/>
              </a:solidFill>
            </a:endParaRPr>
          </a:p>
        </p:txBody>
      </p:sp>
    </p:spTree>
    <p:extLst>
      <p:ext uri="{BB962C8B-B14F-4D97-AF65-F5344CB8AC3E}">
        <p14:creationId xmlns:p14="http://schemas.microsoft.com/office/powerpoint/2010/main" val="110578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82D983D-103D-40A5-9EC2-358EBC95C329}" type="slidenum">
              <a:rPr lang="nl-NL" smtClean="0">
                <a:solidFill>
                  <a:prstClr val="black"/>
                </a:solidFill>
              </a:rPr>
              <a:pPr/>
              <a:t>64</a:t>
            </a:fld>
            <a:endParaRPr lang="nl-NL">
              <a:solidFill>
                <a:prstClr val="black"/>
              </a:solidFill>
            </a:endParaRPr>
          </a:p>
        </p:txBody>
      </p:sp>
    </p:spTree>
    <p:extLst>
      <p:ext uri="{BB962C8B-B14F-4D97-AF65-F5344CB8AC3E}">
        <p14:creationId xmlns:p14="http://schemas.microsoft.com/office/powerpoint/2010/main" val="167481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9375" y="739775"/>
            <a:ext cx="6583363" cy="3703638"/>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797EBC64-BC4B-4BB6-B49A-676E7C9AFD56}" type="slidenum">
              <a:rPr lang="nl-NL" smtClean="0">
                <a:solidFill>
                  <a:prstClr val="black"/>
                </a:solidFill>
              </a:rPr>
              <a:pPr/>
              <a:t>68</a:t>
            </a:fld>
            <a:endParaRPr lang="nl-NL">
              <a:solidFill>
                <a:prstClr val="black"/>
              </a:solidFill>
            </a:endParaRPr>
          </a:p>
        </p:txBody>
      </p:sp>
    </p:spTree>
    <p:extLst>
      <p:ext uri="{BB962C8B-B14F-4D97-AF65-F5344CB8AC3E}">
        <p14:creationId xmlns:p14="http://schemas.microsoft.com/office/powerpoint/2010/main" val="92215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112</a:t>
            </a:fld>
            <a:endParaRPr lang="fr-FR">
              <a:solidFill>
                <a:prstClr val="black"/>
              </a:solidFill>
            </a:endParaRPr>
          </a:p>
        </p:txBody>
      </p:sp>
    </p:spTree>
    <p:extLst>
      <p:ext uri="{BB962C8B-B14F-4D97-AF65-F5344CB8AC3E}">
        <p14:creationId xmlns:p14="http://schemas.microsoft.com/office/powerpoint/2010/main" val="2205302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23686" y="740450"/>
            <a:ext cx="4494742" cy="3702249"/>
          </a:xfrm>
        </p:spPr>
      </p:sp>
      <p:sp>
        <p:nvSpPr>
          <p:cNvPr id="3" name="Tijdelijke aanduiding voor notities 2"/>
          <p:cNvSpPr>
            <a:spLocks noGrp="1"/>
          </p:cNvSpPr>
          <p:nvPr>
            <p:ph type="body" idx="1"/>
          </p:nvPr>
        </p:nvSpPr>
        <p:spPr/>
        <p:txBody>
          <a:bodyPr/>
          <a:lstStyle/>
          <a:p>
            <a:r>
              <a:rPr lang="nl-NL" dirty="0" smtClean="0"/>
              <a:t>kuststroming in de 19e eeuw waarin het gevoel en de vlucht naar het verleden en anderen culturen belangrijk waren</a:t>
            </a:r>
          </a:p>
          <a:p>
            <a:r>
              <a:rPr lang="nl-NL" dirty="0" smtClean="0"/>
              <a:t>Foto: van Fransman </a:t>
            </a:r>
            <a:r>
              <a:rPr lang="nl-NL" dirty="0" err="1" smtClean="0"/>
              <a:t>Dela</a:t>
            </a:r>
            <a:r>
              <a:rPr lang="nl-NL" baseline="0" dirty="0" err="1" smtClean="0"/>
              <a:t>croix</a:t>
            </a:r>
            <a:r>
              <a:rPr lang="nl-NL" baseline="0" dirty="0" smtClean="0"/>
              <a:t> uit de 19</a:t>
            </a:r>
            <a:r>
              <a:rPr lang="nl-NL" baseline="30000" dirty="0" smtClean="0"/>
              <a:t>e</a:t>
            </a:r>
            <a:r>
              <a:rPr lang="nl-NL" baseline="0" dirty="0" smtClean="0"/>
              <a:t> eeuw Algerijnse vrouwen in een harem broek</a:t>
            </a:r>
            <a:endParaRPr lang="fr-FR" dirty="0"/>
          </a:p>
        </p:txBody>
      </p:sp>
      <p:sp>
        <p:nvSpPr>
          <p:cNvPr id="4" name="Tijdelijke aanduiding voor dianummer 3"/>
          <p:cNvSpPr>
            <a:spLocks noGrp="1"/>
          </p:cNvSpPr>
          <p:nvPr>
            <p:ph type="sldNum" sz="quarter" idx="10"/>
          </p:nvPr>
        </p:nvSpPr>
        <p:spPr/>
        <p:txBody>
          <a:bodyPr/>
          <a:lstStyle/>
          <a:p>
            <a:fld id="{58A0C9DA-EBB7-41F2-97E4-332654CAA61B}" type="slidenum">
              <a:rPr lang="fr-FR" smtClean="0">
                <a:solidFill>
                  <a:prstClr val="black"/>
                </a:solidFill>
              </a:rPr>
              <a:pPr/>
              <a:t>113</a:t>
            </a:fld>
            <a:endParaRPr lang="fr-FR">
              <a:solidFill>
                <a:prstClr val="black"/>
              </a:solidFill>
            </a:endParaRPr>
          </a:p>
        </p:txBody>
      </p:sp>
    </p:spTree>
    <p:extLst>
      <p:ext uri="{BB962C8B-B14F-4D97-AF65-F5344CB8AC3E}">
        <p14:creationId xmlns:p14="http://schemas.microsoft.com/office/powerpoint/2010/main" val="62543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18477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284277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eldia">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nl-NL" smtClean="0"/>
              <a:t>Klik om de stijl te bewerken</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nl-NL" smtClean="0"/>
              <a:t>Klik om de ondertitelstijl van het model te bewerken</a:t>
            </a:r>
            <a:endParaRPr kumimoji="0" lang="en-US"/>
          </a:p>
        </p:txBody>
      </p:sp>
      <p:sp>
        <p:nvSpPr>
          <p:cNvPr id="30" name="Date Placeholder 29"/>
          <p:cNvSpPr>
            <a:spLocks noGrp="1"/>
          </p:cNvSpPr>
          <p:nvPr>
            <p:ph type="dt" sz="half" idx="10"/>
          </p:nvPr>
        </p:nvSpPr>
        <p:spPr/>
        <p:txBody>
          <a:bodyPr/>
          <a:lstStyle/>
          <a:p>
            <a:fld id="{72523EA3-25CF-4128-84B0-660D68B7F4A5}" type="datetimeFigureOut">
              <a:rPr lang="nl-NL" smtClean="0">
                <a:solidFill>
                  <a:srgbClr val="C6E7FC">
                    <a:shade val="90000"/>
                  </a:srgbClr>
                </a:solidFill>
              </a:rPr>
              <a:pPr/>
              <a:t>29-6-2015</a:t>
            </a:fld>
            <a:endParaRPr lang="nl-NL">
              <a:solidFill>
                <a:srgbClr val="C6E7FC">
                  <a:shade val="90000"/>
                </a:srgbClr>
              </a:solidFill>
            </a:endParaRPr>
          </a:p>
        </p:txBody>
      </p:sp>
      <p:sp>
        <p:nvSpPr>
          <p:cNvPr id="19" name="Footer Placeholder 18"/>
          <p:cNvSpPr>
            <a:spLocks noGrp="1"/>
          </p:cNvSpPr>
          <p:nvPr>
            <p:ph type="ftr" sz="quarter" idx="11"/>
          </p:nvPr>
        </p:nvSpPr>
        <p:spPr/>
        <p:txBody>
          <a:bodyPr/>
          <a:lstStyle/>
          <a:p>
            <a:endParaRPr lang="nl-NL">
              <a:solidFill>
                <a:srgbClr val="C6E7FC">
                  <a:shade val="90000"/>
                </a:srgbClr>
              </a:solidFill>
            </a:endParaRPr>
          </a:p>
        </p:txBody>
      </p:sp>
      <p:sp>
        <p:nvSpPr>
          <p:cNvPr id="27" name="Slide Number Placeholder 26"/>
          <p:cNvSpPr>
            <a:spLocks noGrp="1"/>
          </p:cNvSpPr>
          <p:nvPr>
            <p:ph type="sldNum" sz="quarter" idx="12"/>
          </p:nvPr>
        </p:nvSpPr>
        <p:spPr/>
        <p:txBody>
          <a:bodyPr/>
          <a:lstStyle/>
          <a:p>
            <a:fld id="{6EDB6C64-FF84-4DF3-B2C2-BA1E75E8F797}" type="slidenum">
              <a:rPr lang="nl-NL" smtClean="0">
                <a:solidFill>
                  <a:srgbClr val="C6E7FC">
                    <a:shade val="90000"/>
                  </a:srgbClr>
                </a:solidFill>
              </a:rPr>
              <a:pPr/>
              <a:t>‹nr.›</a:t>
            </a:fld>
            <a:endParaRPr lang="nl-NL">
              <a:solidFill>
                <a:srgbClr val="C6E7FC">
                  <a:shade val="90000"/>
                </a:srgbClr>
              </a:solidFill>
            </a:endParaRPr>
          </a:p>
        </p:txBody>
      </p:sp>
    </p:spTree>
    <p:extLst>
      <p:ext uri="{BB962C8B-B14F-4D97-AF65-F5344CB8AC3E}">
        <p14:creationId xmlns:p14="http://schemas.microsoft.com/office/powerpoint/2010/main" val="2202157720"/>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nl-NL" smtClean="0"/>
              <a:t>Klik om de stijl te bewerken</a:t>
            </a:r>
            <a:endParaRPr kumimoji="0" lang="en-US"/>
          </a:p>
        </p:txBody>
      </p:sp>
      <p:sp>
        <p:nvSpPr>
          <p:cNvPr id="3" name="Content Placeholder 2"/>
          <p:cNvSpPr>
            <a:spLocks noGrp="1"/>
          </p:cNvSpPr>
          <p:nvPr>
            <p:ph idx="1"/>
          </p:nvPr>
        </p:nvSpPr>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5" name="Footer Placeholder 4"/>
          <p:cNvSpPr>
            <a:spLocks noGrp="1"/>
          </p:cNvSpPr>
          <p:nvPr>
            <p:ph type="ftr" sz="quarter" idx="11"/>
          </p:nvPr>
        </p:nvSpPr>
        <p:spPr/>
        <p:txBody>
          <a:bodyPr/>
          <a:lstStyle/>
          <a:p>
            <a:endParaRPr lang="nl-NL">
              <a:solidFill>
                <a:srgbClr val="073E87">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23374857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ekop">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nl-NL" smtClean="0"/>
              <a:t>Klik om de stijl te bewerken</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nl-NL" smtClean="0"/>
              <a:t>Klik om de modelstijlen te bewerken</a:t>
            </a:r>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C6E7FC">
                    <a:shade val="90000"/>
                  </a:srgbClr>
                </a:solidFill>
              </a:rPr>
              <a:pPr/>
              <a:t>29-6-2015</a:t>
            </a:fld>
            <a:endParaRPr lang="nl-NL">
              <a:solidFill>
                <a:srgbClr val="C6E7FC">
                  <a:shade val="90000"/>
                </a:srgbClr>
              </a:solidFill>
            </a:endParaRPr>
          </a:p>
        </p:txBody>
      </p:sp>
      <p:sp>
        <p:nvSpPr>
          <p:cNvPr id="5" name="Footer Placeholder 4"/>
          <p:cNvSpPr>
            <a:spLocks noGrp="1"/>
          </p:cNvSpPr>
          <p:nvPr>
            <p:ph type="ftr" sz="quarter" idx="11"/>
          </p:nvPr>
        </p:nvSpPr>
        <p:spPr/>
        <p:txBody>
          <a:bodyPr/>
          <a:lstStyle/>
          <a:p>
            <a:endParaRPr lang="nl-NL">
              <a:solidFill>
                <a:srgbClr val="C6E7FC">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C6E7FC">
                    <a:shade val="90000"/>
                  </a:srgbClr>
                </a:solidFill>
              </a:rPr>
              <a:pPr/>
              <a:t>‹nr.›</a:t>
            </a:fld>
            <a:endParaRPr lang="nl-NL">
              <a:solidFill>
                <a:srgbClr val="C6E7FC">
                  <a:shade val="90000"/>
                </a:srgbClr>
              </a:solidFill>
            </a:endParaRPr>
          </a:p>
        </p:txBody>
      </p:sp>
    </p:spTree>
    <p:extLst>
      <p:ext uri="{BB962C8B-B14F-4D97-AF65-F5344CB8AC3E}">
        <p14:creationId xmlns:p14="http://schemas.microsoft.com/office/powerpoint/2010/main" val="1769997453"/>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nl-NL" smtClean="0"/>
              <a:t>Klik om de stijl te bewerken</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Date Placeholder 4"/>
          <p:cNvSpPr>
            <a:spLocks noGrp="1"/>
          </p:cNvSpPr>
          <p:nvPr>
            <p:ph type="dt" sz="half" idx="10"/>
          </p:nvPr>
        </p:nvSpPr>
        <p:spPr/>
        <p:txBody>
          <a:body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6" name="Footer Placeholder 5"/>
          <p:cNvSpPr>
            <a:spLocks noGrp="1"/>
          </p:cNvSpPr>
          <p:nvPr>
            <p:ph type="ftr" sz="quarter" idx="11"/>
          </p:nvPr>
        </p:nvSpPr>
        <p:spPr/>
        <p:txBody>
          <a:bodyPr/>
          <a:lstStyle/>
          <a:p>
            <a:endParaRPr lang="nl-NL">
              <a:solidFill>
                <a:srgbClr val="073E87">
                  <a:shade val="90000"/>
                </a:srgbClr>
              </a:solidFill>
            </a:endParaRPr>
          </a:p>
        </p:txBody>
      </p:sp>
      <p:sp>
        <p:nvSpPr>
          <p:cNvPr id="7" name="Slide Number Placeholder 6"/>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5108826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nl-NL" smtClean="0"/>
              <a:t>Klik om de stijl te bewerken</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nl-NL" smtClean="0"/>
              <a:t>Klik om de modelstijlen te bewerken</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7" name="Date Placeholder 6"/>
          <p:cNvSpPr>
            <a:spLocks noGrp="1"/>
          </p:cNvSpPr>
          <p:nvPr>
            <p:ph type="dt" sz="half" idx="10"/>
          </p:nvPr>
        </p:nvSpPr>
        <p:spPr/>
        <p:txBody>
          <a:body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8" name="Footer Placeholder 7"/>
          <p:cNvSpPr>
            <a:spLocks noGrp="1"/>
          </p:cNvSpPr>
          <p:nvPr>
            <p:ph type="ftr" sz="quarter" idx="11"/>
          </p:nvPr>
        </p:nvSpPr>
        <p:spPr/>
        <p:txBody>
          <a:bodyPr/>
          <a:lstStyle/>
          <a:p>
            <a:endParaRPr lang="nl-NL">
              <a:solidFill>
                <a:srgbClr val="073E87">
                  <a:shade val="90000"/>
                </a:srgbClr>
              </a:solidFill>
            </a:endParaRPr>
          </a:p>
        </p:txBody>
      </p:sp>
      <p:sp>
        <p:nvSpPr>
          <p:cNvPr id="9" name="Slide Number Placeholder 8"/>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40818455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nl-NL" smtClean="0"/>
              <a:t>Klik om de stijl te bewerken</a:t>
            </a:r>
            <a:endParaRPr kumimoji="0" lang="en-US"/>
          </a:p>
        </p:txBody>
      </p:sp>
      <p:sp>
        <p:nvSpPr>
          <p:cNvPr id="3" name="Date Placeholder 2"/>
          <p:cNvSpPr>
            <a:spLocks noGrp="1"/>
          </p:cNvSpPr>
          <p:nvPr>
            <p:ph type="dt" sz="half" idx="10"/>
          </p:nvPr>
        </p:nvSpPr>
        <p:spPr/>
        <p:txBody>
          <a:body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4" name="Footer Placeholder 3"/>
          <p:cNvSpPr>
            <a:spLocks noGrp="1"/>
          </p:cNvSpPr>
          <p:nvPr>
            <p:ph type="ftr" sz="quarter" idx="11"/>
          </p:nvPr>
        </p:nvSpPr>
        <p:spPr/>
        <p:txBody>
          <a:bodyPr/>
          <a:lstStyle/>
          <a:p>
            <a:endParaRPr lang="nl-NL">
              <a:solidFill>
                <a:srgbClr val="073E87">
                  <a:shade val="90000"/>
                </a:srgbClr>
              </a:solidFill>
            </a:endParaRPr>
          </a:p>
        </p:txBody>
      </p:sp>
      <p:sp>
        <p:nvSpPr>
          <p:cNvPr id="5" name="Slide Number Placeholder 4"/>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5977943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3" name="Footer Placeholder 2"/>
          <p:cNvSpPr>
            <a:spLocks noGrp="1"/>
          </p:cNvSpPr>
          <p:nvPr>
            <p:ph type="ftr" sz="quarter" idx="11"/>
          </p:nvPr>
        </p:nvSpPr>
        <p:spPr/>
        <p:txBody>
          <a:bodyPr/>
          <a:lstStyle/>
          <a:p>
            <a:endParaRPr lang="nl-NL">
              <a:solidFill>
                <a:srgbClr val="073E87">
                  <a:shade val="90000"/>
                </a:srgbClr>
              </a:solidFill>
            </a:endParaRPr>
          </a:p>
        </p:txBody>
      </p:sp>
      <p:sp>
        <p:nvSpPr>
          <p:cNvPr id="4" name="Slide Number Placeholder 3"/>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0680726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nl-NL" smtClean="0"/>
              <a:t>Klik om de stijl te bewerken</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nl-NL" smtClean="0"/>
              <a:t>Klik om de modelstijlen te bewerken</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Date Placeholder 4"/>
          <p:cNvSpPr>
            <a:spLocks noGrp="1"/>
          </p:cNvSpPr>
          <p:nvPr>
            <p:ph type="dt" sz="half" idx="10"/>
          </p:nvPr>
        </p:nvSpPr>
        <p:spPr/>
        <p:txBody>
          <a:body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6" name="Footer Placeholder 5"/>
          <p:cNvSpPr>
            <a:spLocks noGrp="1"/>
          </p:cNvSpPr>
          <p:nvPr>
            <p:ph type="ftr" sz="quarter" idx="11"/>
          </p:nvPr>
        </p:nvSpPr>
        <p:spPr/>
        <p:txBody>
          <a:bodyPr/>
          <a:lstStyle/>
          <a:p>
            <a:endParaRPr lang="nl-NL">
              <a:solidFill>
                <a:srgbClr val="073E87">
                  <a:shade val="90000"/>
                </a:srgbClr>
              </a:solidFill>
            </a:endParaRPr>
          </a:p>
        </p:txBody>
      </p:sp>
      <p:sp>
        <p:nvSpPr>
          <p:cNvPr id="7" name="Slide Number Placeholder 6"/>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496706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nl-NL" smtClean="0"/>
              <a:t>Klik om de stijl te bewerken</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nl-NL" smtClean="0"/>
              <a:t>Klik om de modelstijlen te bewerken</a:t>
            </a:r>
          </a:p>
        </p:txBody>
      </p:sp>
      <p:sp>
        <p:nvSpPr>
          <p:cNvPr id="5" name="Date Placeholder 4"/>
          <p:cNvSpPr>
            <a:spLocks noGrp="1"/>
          </p:cNvSpPr>
          <p:nvPr>
            <p:ph type="dt" sz="half" idx="10"/>
          </p:nvPr>
        </p:nvSpPr>
        <p:spPr/>
        <p:txBody>
          <a:body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6" name="Footer Placeholder 5"/>
          <p:cNvSpPr>
            <a:spLocks noGrp="1"/>
          </p:cNvSpPr>
          <p:nvPr>
            <p:ph type="ftr" sz="quarter" idx="11"/>
          </p:nvPr>
        </p:nvSpPr>
        <p:spPr/>
        <p:txBody>
          <a:bodyPr/>
          <a:lstStyle/>
          <a:p>
            <a:endParaRPr lang="nl-NL">
              <a:solidFill>
                <a:srgbClr val="073E87">
                  <a:shade val="90000"/>
                </a:srgbClr>
              </a:solidFill>
            </a:endParaRPr>
          </a:p>
        </p:txBody>
      </p:sp>
      <p:sp>
        <p:nvSpPr>
          <p:cNvPr id="7" name="Slide Number Placeholder 6"/>
          <p:cNvSpPr>
            <a:spLocks noGrp="1"/>
          </p:cNvSpPr>
          <p:nvPr>
            <p:ph type="sldNum" sz="quarter" idx="12"/>
          </p:nvPr>
        </p:nvSpPr>
        <p:spPr>
          <a:xfrm>
            <a:off x="10769600" y="6356351"/>
            <a:ext cx="812800" cy="365125"/>
          </a:xfrm>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nl-NL" smtClean="0"/>
              <a:t>Klik op het pictogram als u een afbeelding wilt toevoegen</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Tree>
    <p:extLst>
      <p:ext uri="{BB962C8B-B14F-4D97-AF65-F5344CB8AC3E}">
        <p14:creationId xmlns:p14="http://schemas.microsoft.com/office/powerpoint/2010/main" val="3934404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nl-NL" smtClean="0"/>
              <a:t>Klik om de stijl te bewerken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5" name="Footer Placeholder 4"/>
          <p:cNvSpPr>
            <a:spLocks noGrp="1"/>
          </p:cNvSpPr>
          <p:nvPr>
            <p:ph type="ftr" sz="quarter" idx="11"/>
          </p:nvPr>
        </p:nvSpPr>
        <p:spPr/>
        <p:txBody>
          <a:bodyPr/>
          <a:lstStyle/>
          <a:p>
            <a:endParaRPr lang="nl-NL">
              <a:solidFill>
                <a:srgbClr val="073E87">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1170088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2"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3"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1337514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nl-NL" smtClean="0"/>
              <a:t>Klik om de stijl te bewerken</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Date Placeholder 3"/>
          <p:cNvSpPr>
            <a:spLocks noGrp="1"/>
          </p:cNvSpPr>
          <p:nvPr>
            <p:ph type="dt" sz="half" idx="10"/>
          </p:nvPr>
        </p:nvSpPr>
        <p:spPr/>
        <p:txBody>
          <a:body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5" name="Footer Placeholder 4"/>
          <p:cNvSpPr>
            <a:spLocks noGrp="1"/>
          </p:cNvSpPr>
          <p:nvPr>
            <p:ph type="ftr" sz="quarter" idx="11"/>
          </p:nvPr>
        </p:nvSpPr>
        <p:spPr/>
        <p:txBody>
          <a:bodyPr/>
          <a:lstStyle/>
          <a:p>
            <a:endParaRPr lang="nl-NL">
              <a:solidFill>
                <a:srgbClr val="073E87">
                  <a:shade val="90000"/>
                </a:srgbClr>
              </a:solidFill>
            </a:endParaRPr>
          </a:p>
        </p:txBody>
      </p:sp>
      <p:sp>
        <p:nvSpPr>
          <p:cNvPr id="6" name="Slide Number Placeholder 5"/>
          <p:cNvSpPr>
            <a:spLocks noGrp="1"/>
          </p:cNvSpPr>
          <p:nvPr>
            <p:ph type="sldNum" sz="quarter" idx="12"/>
          </p:nvPr>
        </p:nvSpPr>
        <p:spPr/>
        <p:txBody>
          <a:body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spTree>
    <p:extLst>
      <p:ext uri="{BB962C8B-B14F-4D97-AF65-F5344CB8AC3E}">
        <p14:creationId xmlns:p14="http://schemas.microsoft.com/office/powerpoint/2010/main" val="26851471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Titel en subtitel">
    <p:spTree>
      <p:nvGrpSpPr>
        <p:cNvPr id="1" name=""/>
        <p:cNvGrpSpPr/>
        <p:nvPr/>
      </p:nvGrpSpPr>
      <p:grpSpPr>
        <a:xfrm>
          <a:off x="0" y="0"/>
          <a:ext cx="0" cy="0"/>
          <a:chOff x="0" y="0"/>
          <a:chExt cx="0" cy="0"/>
        </a:xfrm>
      </p:grpSpPr>
      <p:sp>
        <p:nvSpPr>
          <p:cNvPr id="5" name="Shape 5"/>
          <p:cNvSpPr>
            <a:spLocks noGrp="1"/>
          </p:cNvSpPr>
          <p:nvPr>
            <p:ph type="title"/>
          </p:nvPr>
        </p:nvSpPr>
        <p:spPr>
          <a:xfrm>
            <a:off x="1190625" y="1187648"/>
            <a:ext cx="9810750" cy="2437805"/>
          </a:xfrm>
          <a:prstGeom prst="rect">
            <a:avLst/>
          </a:prstGeom>
        </p:spPr>
        <p:txBody>
          <a:bodyPr anchor="b"/>
          <a:lstStyle/>
          <a:p>
            <a:pPr lvl="0">
              <a:defRPr sz="1800">
                <a:solidFill>
                  <a:srgbClr val="000000"/>
                </a:solidFill>
              </a:defRPr>
            </a:pPr>
            <a:r>
              <a:rPr sz="5062">
                <a:solidFill>
                  <a:srgbClr val="3E231A"/>
                </a:solidFill>
              </a:rPr>
              <a:t>Title Text</a:t>
            </a:r>
          </a:p>
        </p:txBody>
      </p:sp>
      <p:sp>
        <p:nvSpPr>
          <p:cNvPr id="6" name="Shape 6"/>
          <p:cNvSpPr>
            <a:spLocks noGrp="1"/>
          </p:cNvSpPr>
          <p:nvPr>
            <p:ph type="body" idx="1"/>
          </p:nvPr>
        </p:nvSpPr>
        <p:spPr>
          <a:xfrm>
            <a:off x="1190625" y="3643313"/>
            <a:ext cx="9810750" cy="1026914"/>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pPr lvl="0">
              <a:defRPr sz="1800">
                <a:solidFill>
                  <a:srgbClr val="000000"/>
                </a:solidFill>
              </a:defRPr>
            </a:pPr>
            <a:r>
              <a:rPr sz="2531">
                <a:solidFill>
                  <a:srgbClr val="3E231A"/>
                </a:solidFill>
              </a:rPr>
              <a:t>Body Level One</a:t>
            </a:r>
          </a:p>
          <a:p>
            <a:pPr lvl="1">
              <a:defRPr sz="1800">
                <a:solidFill>
                  <a:srgbClr val="000000"/>
                </a:solidFill>
              </a:defRPr>
            </a:pPr>
            <a:r>
              <a:rPr sz="2531">
                <a:solidFill>
                  <a:srgbClr val="3E231A"/>
                </a:solidFill>
              </a:rPr>
              <a:t>Body Level Two</a:t>
            </a:r>
          </a:p>
          <a:p>
            <a:pPr lvl="2">
              <a:defRPr sz="1800">
                <a:solidFill>
                  <a:srgbClr val="000000"/>
                </a:solidFill>
              </a:defRPr>
            </a:pPr>
            <a:r>
              <a:rPr sz="2531">
                <a:solidFill>
                  <a:srgbClr val="3E231A"/>
                </a:solidFill>
              </a:rPr>
              <a:t>Body Level Three</a:t>
            </a:r>
          </a:p>
          <a:p>
            <a:pPr lvl="3">
              <a:defRPr sz="1800">
                <a:solidFill>
                  <a:srgbClr val="000000"/>
                </a:solidFill>
              </a:defRPr>
            </a:pPr>
            <a:r>
              <a:rPr sz="2531">
                <a:solidFill>
                  <a:srgbClr val="3E231A"/>
                </a:solidFill>
              </a:rPr>
              <a:t>Body Level Four</a:t>
            </a:r>
          </a:p>
          <a:p>
            <a:pPr lvl="4">
              <a:defRPr sz="1800">
                <a:solidFill>
                  <a:srgbClr val="000000"/>
                </a:solidFill>
              </a:defRPr>
            </a:pPr>
            <a:r>
              <a:rPr sz="2531">
                <a:solidFill>
                  <a:srgbClr val="3E231A"/>
                </a:solidFill>
              </a:rPr>
              <a:t>Body Level Five</a:t>
            </a:r>
          </a:p>
        </p:txBody>
      </p:sp>
    </p:spTree>
    <p:extLst>
      <p:ext uri="{BB962C8B-B14F-4D97-AF65-F5344CB8AC3E}">
        <p14:creationId xmlns:p14="http://schemas.microsoft.com/office/powerpoint/2010/main" val="1183316033"/>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Foto - horizontaal">
    <p:spTree>
      <p:nvGrpSpPr>
        <p:cNvPr id="1" name=""/>
        <p:cNvGrpSpPr/>
        <p:nvPr/>
      </p:nvGrpSpPr>
      <p:grpSpPr>
        <a:xfrm>
          <a:off x="0" y="0"/>
          <a:ext cx="0" cy="0"/>
          <a:chOff x="0" y="0"/>
          <a:chExt cx="0" cy="0"/>
        </a:xfrm>
      </p:grpSpPr>
      <p:sp>
        <p:nvSpPr>
          <p:cNvPr id="8" name="Shape 8"/>
          <p:cNvSpPr>
            <a:spLocks noGrp="1"/>
          </p:cNvSpPr>
          <p:nvPr>
            <p:ph type="title"/>
          </p:nvPr>
        </p:nvSpPr>
        <p:spPr>
          <a:xfrm>
            <a:off x="1190625" y="4697016"/>
            <a:ext cx="9810750" cy="892969"/>
          </a:xfrm>
          <a:prstGeom prst="rect">
            <a:avLst/>
          </a:prstGeom>
        </p:spPr>
        <p:txBody>
          <a:bodyPr anchor="b"/>
          <a:lstStyle/>
          <a:p>
            <a:pPr lvl="0">
              <a:defRPr sz="1800">
                <a:solidFill>
                  <a:srgbClr val="000000"/>
                </a:solidFill>
              </a:defRPr>
            </a:pPr>
            <a:r>
              <a:rPr sz="5062">
                <a:solidFill>
                  <a:srgbClr val="3E231A"/>
                </a:solidFill>
              </a:rPr>
              <a:t>Title Text</a:t>
            </a:r>
          </a:p>
        </p:txBody>
      </p:sp>
      <p:sp>
        <p:nvSpPr>
          <p:cNvPr id="9" name="Shape 9"/>
          <p:cNvSpPr>
            <a:spLocks noGrp="1"/>
          </p:cNvSpPr>
          <p:nvPr>
            <p:ph type="body" idx="1"/>
          </p:nvPr>
        </p:nvSpPr>
        <p:spPr>
          <a:xfrm>
            <a:off x="1190625" y="5509617"/>
            <a:ext cx="9810750" cy="1026914"/>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pPr lvl="0">
              <a:defRPr sz="1800">
                <a:solidFill>
                  <a:srgbClr val="000000"/>
                </a:solidFill>
              </a:defRPr>
            </a:pPr>
            <a:r>
              <a:rPr sz="2531">
                <a:solidFill>
                  <a:srgbClr val="3E231A"/>
                </a:solidFill>
              </a:rPr>
              <a:t>Body Level One</a:t>
            </a:r>
          </a:p>
          <a:p>
            <a:pPr lvl="1">
              <a:defRPr sz="1800">
                <a:solidFill>
                  <a:srgbClr val="000000"/>
                </a:solidFill>
              </a:defRPr>
            </a:pPr>
            <a:r>
              <a:rPr sz="2531">
                <a:solidFill>
                  <a:srgbClr val="3E231A"/>
                </a:solidFill>
              </a:rPr>
              <a:t>Body Level Two</a:t>
            </a:r>
          </a:p>
          <a:p>
            <a:pPr lvl="2">
              <a:defRPr sz="1800">
                <a:solidFill>
                  <a:srgbClr val="000000"/>
                </a:solidFill>
              </a:defRPr>
            </a:pPr>
            <a:r>
              <a:rPr sz="2531">
                <a:solidFill>
                  <a:srgbClr val="3E231A"/>
                </a:solidFill>
              </a:rPr>
              <a:t>Body Level Three</a:t>
            </a:r>
          </a:p>
          <a:p>
            <a:pPr lvl="3">
              <a:defRPr sz="1800">
                <a:solidFill>
                  <a:srgbClr val="000000"/>
                </a:solidFill>
              </a:defRPr>
            </a:pPr>
            <a:r>
              <a:rPr sz="2531">
                <a:solidFill>
                  <a:srgbClr val="3E231A"/>
                </a:solidFill>
              </a:rPr>
              <a:t>Body Level Four</a:t>
            </a:r>
          </a:p>
          <a:p>
            <a:pPr lvl="4">
              <a:defRPr sz="1800">
                <a:solidFill>
                  <a:srgbClr val="000000"/>
                </a:solidFill>
              </a:defRPr>
            </a:pPr>
            <a:r>
              <a:rPr sz="2531">
                <a:solidFill>
                  <a:srgbClr val="3E231A"/>
                </a:solidFill>
              </a:rPr>
              <a:t>Body Level Five</a:t>
            </a:r>
          </a:p>
        </p:txBody>
      </p:sp>
    </p:spTree>
    <p:extLst>
      <p:ext uri="{BB962C8B-B14F-4D97-AF65-F5344CB8AC3E}">
        <p14:creationId xmlns:p14="http://schemas.microsoft.com/office/powerpoint/2010/main" val="3115655545"/>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el - midden">
    <p:spTree>
      <p:nvGrpSpPr>
        <p:cNvPr id="1" name=""/>
        <p:cNvGrpSpPr/>
        <p:nvPr/>
      </p:nvGrpSpPr>
      <p:grpSpPr>
        <a:xfrm>
          <a:off x="0" y="0"/>
          <a:ext cx="0" cy="0"/>
          <a:chOff x="0" y="0"/>
          <a:chExt cx="0" cy="0"/>
        </a:xfrm>
      </p:grpSpPr>
      <p:sp>
        <p:nvSpPr>
          <p:cNvPr id="11" name="Shape 11"/>
          <p:cNvSpPr>
            <a:spLocks noGrp="1"/>
          </p:cNvSpPr>
          <p:nvPr>
            <p:ph type="title"/>
          </p:nvPr>
        </p:nvSpPr>
        <p:spPr>
          <a:xfrm>
            <a:off x="1190625" y="2312789"/>
            <a:ext cx="9810750" cy="2232422"/>
          </a:xfrm>
          <a:prstGeom prst="rect">
            <a:avLst/>
          </a:prstGeom>
        </p:spPr>
        <p:txBody>
          <a:bodyPr/>
          <a:lstStyle/>
          <a:p>
            <a:pPr lvl="0">
              <a:defRPr sz="1800">
                <a:solidFill>
                  <a:srgbClr val="000000"/>
                </a:solidFill>
              </a:defRPr>
            </a:pPr>
            <a:r>
              <a:rPr sz="5062">
                <a:solidFill>
                  <a:srgbClr val="3E231A"/>
                </a:solidFill>
              </a:rPr>
              <a:t>Title Text</a:t>
            </a:r>
          </a:p>
        </p:txBody>
      </p:sp>
    </p:spTree>
    <p:extLst>
      <p:ext uri="{BB962C8B-B14F-4D97-AF65-F5344CB8AC3E}">
        <p14:creationId xmlns:p14="http://schemas.microsoft.com/office/powerpoint/2010/main" val="3759238684"/>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Foto - verticaal">
    <p:spTree>
      <p:nvGrpSpPr>
        <p:cNvPr id="1" name=""/>
        <p:cNvGrpSpPr/>
        <p:nvPr/>
      </p:nvGrpSpPr>
      <p:grpSpPr>
        <a:xfrm>
          <a:off x="0" y="0"/>
          <a:ext cx="0" cy="0"/>
          <a:chOff x="0" y="0"/>
          <a:chExt cx="0" cy="0"/>
        </a:xfrm>
      </p:grpSpPr>
      <p:sp>
        <p:nvSpPr>
          <p:cNvPr id="13" name="Shape 13"/>
          <p:cNvSpPr>
            <a:spLocks noGrp="1"/>
          </p:cNvSpPr>
          <p:nvPr>
            <p:ph type="title"/>
          </p:nvPr>
        </p:nvSpPr>
        <p:spPr>
          <a:xfrm>
            <a:off x="904875" y="982265"/>
            <a:ext cx="5250656" cy="2839641"/>
          </a:xfrm>
          <a:prstGeom prst="rect">
            <a:avLst/>
          </a:prstGeom>
        </p:spPr>
        <p:txBody>
          <a:bodyPr anchor="b"/>
          <a:lstStyle>
            <a:lvl1pPr>
              <a:defRPr sz="4781"/>
            </a:lvl1pPr>
          </a:lstStyle>
          <a:p>
            <a:pPr lvl="0">
              <a:defRPr sz="1800">
                <a:solidFill>
                  <a:srgbClr val="000000"/>
                </a:solidFill>
              </a:defRPr>
            </a:pPr>
            <a:r>
              <a:rPr sz="4781">
                <a:solidFill>
                  <a:srgbClr val="3E231A"/>
                </a:solidFill>
              </a:rPr>
              <a:t>Title Text</a:t>
            </a:r>
          </a:p>
        </p:txBody>
      </p:sp>
      <p:sp>
        <p:nvSpPr>
          <p:cNvPr id="14" name="Shape 14"/>
          <p:cNvSpPr>
            <a:spLocks noGrp="1"/>
          </p:cNvSpPr>
          <p:nvPr>
            <p:ph type="body" idx="1"/>
          </p:nvPr>
        </p:nvSpPr>
        <p:spPr>
          <a:xfrm>
            <a:off x="904875" y="3830836"/>
            <a:ext cx="5250656" cy="2062758"/>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pPr lvl="0">
              <a:defRPr sz="1800">
                <a:solidFill>
                  <a:srgbClr val="000000"/>
                </a:solidFill>
              </a:defRPr>
            </a:pPr>
            <a:r>
              <a:rPr sz="2531">
                <a:solidFill>
                  <a:srgbClr val="3E231A"/>
                </a:solidFill>
              </a:rPr>
              <a:t>Body Level One</a:t>
            </a:r>
          </a:p>
          <a:p>
            <a:pPr lvl="1">
              <a:defRPr sz="1800">
                <a:solidFill>
                  <a:srgbClr val="000000"/>
                </a:solidFill>
              </a:defRPr>
            </a:pPr>
            <a:r>
              <a:rPr sz="2531">
                <a:solidFill>
                  <a:srgbClr val="3E231A"/>
                </a:solidFill>
              </a:rPr>
              <a:t>Body Level Two</a:t>
            </a:r>
          </a:p>
          <a:p>
            <a:pPr lvl="2">
              <a:defRPr sz="1800">
                <a:solidFill>
                  <a:srgbClr val="000000"/>
                </a:solidFill>
              </a:defRPr>
            </a:pPr>
            <a:r>
              <a:rPr sz="2531">
                <a:solidFill>
                  <a:srgbClr val="3E231A"/>
                </a:solidFill>
              </a:rPr>
              <a:t>Body Level Three</a:t>
            </a:r>
          </a:p>
          <a:p>
            <a:pPr lvl="3">
              <a:defRPr sz="1800">
                <a:solidFill>
                  <a:srgbClr val="000000"/>
                </a:solidFill>
              </a:defRPr>
            </a:pPr>
            <a:r>
              <a:rPr sz="2531">
                <a:solidFill>
                  <a:srgbClr val="3E231A"/>
                </a:solidFill>
              </a:rPr>
              <a:t>Body Level Four</a:t>
            </a:r>
          </a:p>
          <a:p>
            <a:pPr lvl="4">
              <a:defRPr sz="1800">
                <a:solidFill>
                  <a:srgbClr val="000000"/>
                </a:solidFill>
              </a:defRPr>
            </a:pPr>
            <a:r>
              <a:rPr sz="2531">
                <a:solidFill>
                  <a:srgbClr val="3E231A"/>
                </a:solidFill>
              </a:rPr>
              <a:t>Body Level Five</a:t>
            </a:r>
          </a:p>
        </p:txBody>
      </p:sp>
    </p:spTree>
    <p:extLst>
      <p:ext uri="{BB962C8B-B14F-4D97-AF65-F5344CB8AC3E}">
        <p14:creationId xmlns:p14="http://schemas.microsoft.com/office/powerpoint/2010/main" val="3392830484"/>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el - boven">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062">
                <a:solidFill>
                  <a:srgbClr val="3E231A"/>
                </a:solidFill>
              </a:rPr>
              <a:t>Title Text</a:t>
            </a:r>
          </a:p>
        </p:txBody>
      </p:sp>
    </p:spTree>
    <p:extLst>
      <p:ext uri="{BB962C8B-B14F-4D97-AF65-F5344CB8AC3E}">
        <p14:creationId xmlns:p14="http://schemas.microsoft.com/office/powerpoint/2010/main" val="3998134955"/>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itel en opsomming">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5062">
                <a:solidFill>
                  <a:srgbClr val="3E231A"/>
                </a:solidFill>
              </a:rPr>
              <a:t>Title Text</a:t>
            </a:r>
          </a:p>
        </p:txBody>
      </p:sp>
      <p:sp>
        <p:nvSpPr>
          <p:cNvPr id="19" name="Shape 19"/>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2672">
                <a:solidFill>
                  <a:srgbClr val="3E231A"/>
                </a:solidFill>
              </a:rPr>
              <a:t>Body Level One</a:t>
            </a:r>
          </a:p>
          <a:p>
            <a:pPr lvl="1">
              <a:defRPr sz="1800">
                <a:solidFill>
                  <a:srgbClr val="000000"/>
                </a:solidFill>
              </a:defRPr>
            </a:pPr>
            <a:r>
              <a:rPr sz="2672">
                <a:solidFill>
                  <a:srgbClr val="3E231A"/>
                </a:solidFill>
              </a:rPr>
              <a:t>Body Level Two</a:t>
            </a:r>
          </a:p>
          <a:p>
            <a:pPr lvl="2">
              <a:defRPr sz="1800">
                <a:solidFill>
                  <a:srgbClr val="000000"/>
                </a:solidFill>
              </a:defRPr>
            </a:pPr>
            <a:r>
              <a:rPr sz="2672">
                <a:solidFill>
                  <a:srgbClr val="3E231A"/>
                </a:solidFill>
              </a:rPr>
              <a:t>Body Level Three</a:t>
            </a:r>
          </a:p>
          <a:p>
            <a:pPr lvl="3">
              <a:defRPr sz="1800">
                <a:solidFill>
                  <a:srgbClr val="000000"/>
                </a:solidFill>
              </a:defRPr>
            </a:pPr>
            <a:r>
              <a:rPr sz="2672">
                <a:solidFill>
                  <a:srgbClr val="3E231A"/>
                </a:solidFill>
              </a:rPr>
              <a:t>Body Level Four</a:t>
            </a:r>
          </a:p>
          <a:p>
            <a:pPr lvl="4">
              <a:defRPr sz="1800">
                <a:solidFill>
                  <a:srgbClr val="000000"/>
                </a:solidFill>
              </a:defRPr>
            </a:pPr>
            <a:r>
              <a:rPr sz="2672">
                <a:solidFill>
                  <a:srgbClr val="3E231A"/>
                </a:solidFill>
              </a:rPr>
              <a:t>Body Level Five</a:t>
            </a:r>
          </a:p>
        </p:txBody>
      </p:sp>
    </p:spTree>
    <p:extLst>
      <p:ext uri="{BB962C8B-B14F-4D97-AF65-F5344CB8AC3E}">
        <p14:creationId xmlns:p14="http://schemas.microsoft.com/office/powerpoint/2010/main" val="882760201"/>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itel, opsomming en f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062">
                <a:solidFill>
                  <a:srgbClr val="3E231A"/>
                </a:solidFill>
              </a:rPr>
              <a:t>Title Text</a:t>
            </a:r>
          </a:p>
        </p:txBody>
      </p:sp>
      <p:sp>
        <p:nvSpPr>
          <p:cNvPr id="22" name="Shape 22"/>
          <p:cNvSpPr>
            <a:spLocks noGrp="1"/>
          </p:cNvSpPr>
          <p:nvPr>
            <p:ph type="body" idx="1"/>
          </p:nvPr>
        </p:nvSpPr>
        <p:spPr>
          <a:xfrm>
            <a:off x="1190625" y="1982391"/>
            <a:ext cx="4702969" cy="3973711"/>
          </a:xfrm>
          <a:prstGeom prst="rect">
            <a:avLst/>
          </a:prstGeom>
        </p:spPr>
        <p:txBody>
          <a:bodyPr/>
          <a:lstStyle>
            <a:lvl1pPr marL="258952" indent="-258952">
              <a:spcBef>
                <a:spcPts val="1969"/>
              </a:spcBef>
              <a:buBlip>
                <a:blip r:embed="rId2"/>
              </a:buBlip>
              <a:defRPr sz="2109"/>
            </a:lvl1pPr>
            <a:lvl2pPr marL="517903" indent="-258952">
              <a:spcBef>
                <a:spcPts val="1969"/>
              </a:spcBef>
              <a:buBlip>
                <a:blip r:embed="rId2"/>
              </a:buBlip>
              <a:defRPr sz="2109"/>
            </a:lvl2pPr>
            <a:lvl3pPr marL="776855" indent="-258952">
              <a:spcBef>
                <a:spcPts val="1969"/>
              </a:spcBef>
              <a:buBlip>
                <a:blip r:embed="rId2"/>
              </a:buBlip>
              <a:defRPr sz="2109"/>
            </a:lvl3pPr>
            <a:lvl4pPr marL="1035807" indent="-258952">
              <a:spcBef>
                <a:spcPts val="1969"/>
              </a:spcBef>
              <a:buBlip>
                <a:blip r:embed="rId2"/>
              </a:buBlip>
              <a:defRPr sz="2109"/>
            </a:lvl4pPr>
            <a:lvl5pPr marL="1294759" indent="-258952">
              <a:spcBef>
                <a:spcPts val="1969"/>
              </a:spcBef>
              <a:buBlip>
                <a:blip r:embed="rId2"/>
              </a:buBlip>
              <a:defRPr sz="2109"/>
            </a:lvl5pPr>
          </a:lstStyle>
          <a:p>
            <a:pPr lvl="0">
              <a:defRPr sz="1800">
                <a:solidFill>
                  <a:srgbClr val="000000"/>
                </a:solidFill>
              </a:defRPr>
            </a:pPr>
            <a:r>
              <a:rPr sz="2109">
                <a:solidFill>
                  <a:srgbClr val="3E231A"/>
                </a:solidFill>
              </a:rPr>
              <a:t>Body Level One</a:t>
            </a:r>
          </a:p>
          <a:p>
            <a:pPr lvl="1">
              <a:defRPr sz="1800">
                <a:solidFill>
                  <a:srgbClr val="000000"/>
                </a:solidFill>
              </a:defRPr>
            </a:pPr>
            <a:r>
              <a:rPr sz="2109">
                <a:solidFill>
                  <a:srgbClr val="3E231A"/>
                </a:solidFill>
              </a:rPr>
              <a:t>Body Level Two</a:t>
            </a:r>
          </a:p>
          <a:p>
            <a:pPr lvl="2">
              <a:defRPr sz="1800">
                <a:solidFill>
                  <a:srgbClr val="000000"/>
                </a:solidFill>
              </a:defRPr>
            </a:pPr>
            <a:r>
              <a:rPr sz="2109">
                <a:solidFill>
                  <a:srgbClr val="3E231A"/>
                </a:solidFill>
              </a:rPr>
              <a:t>Body Level Three</a:t>
            </a:r>
          </a:p>
          <a:p>
            <a:pPr lvl="3">
              <a:defRPr sz="1800">
                <a:solidFill>
                  <a:srgbClr val="000000"/>
                </a:solidFill>
              </a:defRPr>
            </a:pPr>
            <a:r>
              <a:rPr sz="2109">
                <a:solidFill>
                  <a:srgbClr val="3E231A"/>
                </a:solidFill>
              </a:rPr>
              <a:t>Body Level Four</a:t>
            </a:r>
          </a:p>
          <a:p>
            <a:pPr lvl="4">
              <a:defRPr sz="1800">
                <a:solidFill>
                  <a:srgbClr val="000000"/>
                </a:solidFill>
              </a:defRPr>
            </a:pPr>
            <a:r>
              <a:rPr sz="2109">
                <a:solidFill>
                  <a:srgbClr val="3E231A"/>
                </a:solidFill>
              </a:rPr>
              <a:t>Body Level Five</a:t>
            </a:r>
          </a:p>
        </p:txBody>
      </p:sp>
    </p:spTree>
    <p:extLst>
      <p:ext uri="{BB962C8B-B14F-4D97-AF65-F5344CB8AC3E}">
        <p14:creationId xmlns:p14="http://schemas.microsoft.com/office/powerpoint/2010/main" val="3143005397"/>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Opsommingstekens">
    <p:spTree>
      <p:nvGrpSpPr>
        <p:cNvPr id="1" name=""/>
        <p:cNvGrpSpPr/>
        <p:nvPr/>
      </p:nvGrpSpPr>
      <p:grpSpPr>
        <a:xfrm>
          <a:off x="0" y="0"/>
          <a:ext cx="0" cy="0"/>
          <a:chOff x="0" y="0"/>
          <a:chExt cx="0" cy="0"/>
        </a:xfrm>
      </p:grpSpPr>
      <p:sp>
        <p:nvSpPr>
          <p:cNvPr id="24" name="Shape 24"/>
          <p:cNvSpPr>
            <a:spLocks noGrp="1"/>
          </p:cNvSpPr>
          <p:nvPr>
            <p:ph type="body" idx="1"/>
          </p:nvPr>
        </p:nvSpPr>
        <p:spPr>
          <a:xfrm>
            <a:off x="1190625" y="821531"/>
            <a:ext cx="9810750" cy="5214938"/>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2672">
                <a:solidFill>
                  <a:srgbClr val="3E231A"/>
                </a:solidFill>
              </a:rPr>
              <a:t>Body Level One</a:t>
            </a:r>
          </a:p>
          <a:p>
            <a:pPr lvl="1">
              <a:defRPr sz="1800">
                <a:solidFill>
                  <a:srgbClr val="000000"/>
                </a:solidFill>
              </a:defRPr>
            </a:pPr>
            <a:r>
              <a:rPr sz="2672">
                <a:solidFill>
                  <a:srgbClr val="3E231A"/>
                </a:solidFill>
              </a:rPr>
              <a:t>Body Level Two</a:t>
            </a:r>
          </a:p>
          <a:p>
            <a:pPr lvl="2">
              <a:defRPr sz="1800">
                <a:solidFill>
                  <a:srgbClr val="000000"/>
                </a:solidFill>
              </a:defRPr>
            </a:pPr>
            <a:r>
              <a:rPr sz="2672">
                <a:solidFill>
                  <a:srgbClr val="3E231A"/>
                </a:solidFill>
              </a:rPr>
              <a:t>Body Level Three</a:t>
            </a:r>
          </a:p>
          <a:p>
            <a:pPr lvl="3">
              <a:defRPr sz="1800">
                <a:solidFill>
                  <a:srgbClr val="000000"/>
                </a:solidFill>
              </a:defRPr>
            </a:pPr>
            <a:r>
              <a:rPr sz="2672">
                <a:solidFill>
                  <a:srgbClr val="3E231A"/>
                </a:solidFill>
              </a:rPr>
              <a:t>Body Level Four</a:t>
            </a:r>
          </a:p>
          <a:p>
            <a:pPr lvl="4">
              <a:defRPr sz="1800">
                <a:solidFill>
                  <a:srgbClr val="000000"/>
                </a:solidFill>
              </a:defRPr>
            </a:pPr>
            <a:r>
              <a:rPr sz="2672">
                <a:solidFill>
                  <a:srgbClr val="3E231A"/>
                </a:solidFill>
              </a:rPr>
              <a:t>Body Level Five</a:t>
            </a:r>
          </a:p>
        </p:txBody>
      </p:sp>
    </p:spTree>
    <p:extLst>
      <p:ext uri="{BB962C8B-B14F-4D97-AF65-F5344CB8AC3E}">
        <p14:creationId xmlns:p14="http://schemas.microsoft.com/office/powerpoint/2010/main" val="1566638970"/>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Foto - driema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41660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nl-NL" smtClean="0"/>
              <a:t>Klik om de stijl te bewerken</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7" name="Date Placeholder 6"/>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8" name="Slide Number Placeholder 7"/>
          <p:cNvSpPr>
            <a:spLocks noGrp="1"/>
          </p:cNvSpPr>
          <p:nvPr>
            <p:ph type="sldNum" sz="quarter" idx="11"/>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
        <p:nvSpPr>
          <p:cNvPr id="9" name="Footer Placeholder 8"/>
          <p:cNvSpPr>
            <a:spLocks noGrp="1"/>
          </p:cNvSpPr>
          <p:nvPr>
            <p:ph type="ftr" sz="quarter" idx="12"/>
          </p:nvPr>
        </p:nvSpPr>
        <p:spPr/>
        <p:txBody>
          <a:bodyPr/>
          <a:lstStyle/>
          <a:p>
            <a:endParaRPr lang="nl-NL" dirty="0">
              <a:solidFill>
                <a:prstClr val="white"/>
              </a:solidFill>
            </a:endParaRPr>
          </a:p>
        </p:txBody>
      </p:sp>
    </p:spTree>
    <p:extLst>
      <p:ext uri="{BB962C8B-B14F-4D97-AF65-F5344CB8AC3E}">
        <p14:creationId xmlns:p14="http://schemas.microsoft.com/office/powerpoint/2010/main" val="18115978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Citaa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98406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997812"/>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7898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3714507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nl-NL" smtClean="0"/>
              <a:t>Klik om de stijl te bewerken</a:t>
            </a:r>
            <a:endParaRPr lang="en-US"/>
          </a:p>
        </p:txBody>
      </p:sp>
      <p:sp>
        <p:nvSpPr>
          <p:cNvPr id="3" name="Text Placeholder 2"/>
          <p:cNvSpPr>
            <a:spLocks noGrp="1"/>
          </p:cNvSpPr>
          <p:nvPr>
            <p:ph type="body" idx="1"/>
          </p:nvPr>
        </p:nvSpPr>
        <p:spPr>
          <a:xfrm>
            <a:off x="1219200" y="386510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2078192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6" name="Footer Placeholder 5"/>
          <p:cNvSpPr>
            <a:spLocks noGrp="1"/>
          </p:cNvSpPr>
          <p:nvPr>
            <p:ph type="ftr" sz="quarter" idx="11"/>
          </p:nvPr>
        </p:nvSpPr>
        <p:spPr/>
        <p:txBody>
          <a:bodyPr/>
          <a:lstStyle/>
          <a:p>
            <a:endParaRPr lang="nl-NL" dirty="0">
              <a:solidFill>
                <a:prstClr val="white"/>
              </a:solidFill>
            </a:endParaRPr>
          </a:p>
        </p:txBody>
      </p:sp>
      <p:sp>
        <p:nvSpPr>
          <p:cNvPr id="7" name="Slide Number Placeholder 6"/>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
        <p:nvSpPr>
          <p:cNvPr id="9" name="Title 8"/>
          <p:cNvSpPr>
            <a:spLocks noGrp="1"/>
          </p:cNvSpPr>
          <p:nvPr>
            <p:ph type="title"/>
          </p:nvPr>
        </p:nvSpPr>
        <p:spPr>
          <a:xfrm>
            <a:off x="1219200" y="1544726"/>
            <a:ext cx="9753600" cy="1154097"/>
          </a:xfrm>
        </p:spPr>
        <p:txBody>
          <a:bodyPr/>
          <a:lstStyle/>
          <a:p>
            <a:r>
              <a:rPr lang="nl-NL" smtClean="0"/>
              <a:t>Klik om de stijl te bewerken</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11" name="Content Placeholder 10"/>
          <p:cNvSpPr>
            <a:spLocks noGrp="1"/>
          </p:cNvSpPr>
          <p:nvPr>
            <p:ph sz="quarter" idx="14"/>
          </p:nvPr>
        </p:nvSpPr>
        <p:spPr>
          <a:xfrm>
            <a:off x="6242304" y="2743211"/>
            <a:ext cx="4754880" cy="35956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643669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5" name="Text Placeholder 4"/>
          <p:cNvSpPr>
            <a:spLocks noGrp="1"/>
          </p:cNvSpPr>
          <p:nvPr>
            <p:ph type="body" sz="quarter" idx="3"/>
          </p:nvPr>
        </p:nvSpPr>
        <p:spPr>
          <a:xfrm>
            <a:off x="6513528"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7" name="Date Placeholder 6"/>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8" name="Footer Placeholder 7"/>
          <p:cNvSpPr>
            <a:spLocks noGrp="1"/>
          </p:cNvSpPr>
          <p:nvPr>
            <p:ph type="ftr" sz="quarter" idx="11"/>
          </p:nvPr>
        </p:nvSpPr>
        <p:spPr/>
        <p:txBody>
          <a:bodyPr/>
          <a:lstStyle/>
          <a:p>
            <a:endParaRPr lang="nl-NL" dirty="0">
              <a:solidFill>
                <a:prstClr val="white"/>
              </a:solidFill>
            </a:endParaRPr>
          </a:p>
        </p:txBody>
      </p:sp>
      <p:sp>
        <p:nvSpPr>
          <p:cNvPr id="9" name="Slide Number Placeholder 8"/>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
        <p:nvSpPr>
          <p:cNvPr id="10" name="Title 9"/>
          <p:cNvSpPr>
            <a:spLocks noGrp="1"/>
          </p:cNvSpPr>
          <p:nvPr>
            <p:ph type="title"/>
          </p:nvPr>
        </p:nvSpPr>
        <p:spPr>
          <a:xfrm>
            <a:off x="1219200" y="1544726"/>
            <a:ext cx="9753600" cy="1154097"/>
          </a:xfrm>
        </p:spPr>
        <p:txBody>
          <a:bodyPr/>
          <a:lstStyle/>
          <a:p>
            <a:r>
              <a:rPr lang="nl-NL" smtClean="0"/>
              <a:t>Klik om de stijl te bewerken</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2951626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Date Placeholder 2"/>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4" name="Footer Placeholder 3"/>
          <p:cNvSpPr>
            <a:spLocks noGrp="1"/>
          </p:cNvSpPr>
          <p:nvPr>
            <p:ph type="ftr" sz="quarter" idx="11"/>
          </p:nvPr>
        </p:nvSpPr>
        <p:spPr/>
        <p:txBody>
          <a:bodyPr/>
          <a:lstStyle/>
          <a:p>
            <a:endParaRPr lang="nl-NL" dirty="0">
              <a:solidFill>
                <a:prstClr val="white"/>
              </a:solidFill>
            </a:endParaRPr>
          </a:p>
        </p:txBody>
      </p:sp>
      <p:sp>
        <p:nvSpPr>
          <p:cNvPr id="5" name="Slide Number Placeholder 4"/>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28940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3" name="Footer Placeholder 2"/>
          <p:cNvSpPr>
            <a:spLocks noGrp="1"/>
          </p:cNvSpPr>
          <p:nvPr>
            <p:ph type="ftr" sz="quarter" idx="11"/>
          </p:nvPr>
        </p:nvSpPr>
        <p:spPr/>
        <p:txBody>
          <a:bodyPr/>
          <a:lstStyle/>
          <a:p>
            <a:endParaRPr lang="nl-NL" dirty="0">
              <a:solidFill>
                <a:prstClr val="white"/>
              </a:solidFill>
            </a:endParaRPr>
          </a:p>
        </p:txBody>
      </p:sp>
      <p:sp>
        <p:nvSpPr>
          <p:cNvPr id="4" name="Slide Number Placeholder 3"/>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2846335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73"/>
            <a:ext cx="3934581" cy="2173015"/>
          </a:xfrm>
        </p:spPr>
        <p:txBody>
          <a:bodyPr anchor="b">
            <a:normAutofit/>
          </a:bodyPr>
          <a:lstStyle>
            <a:lvl1pPr algn="l">
              <a:defRPr sz="2800" b="0"/>
            </a:lvl1pPr>
          </a:lstStyle>
          <a:p>
            <a:r>
              <a:rPr lang="nl-NL" smtClean="0"/>
              <a:t>Klik om de stijl te bewerken</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1219200" y="406110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6" name="Footer Placeholder 5"/>
          <p:cNvSpPr>
            <a:spLocks noGrp="1"/>
          </p:cNvSpPr>
          <p:nvPr>
            <p:ph type="ftr" sz="quarter" idx="11"/>
          </p:nvPr>
        </p:nvSpPr>
        <p:spPr/>
        <p:txBody>
          <a:bodyPr/>
          <a:lstStyle/>
          <a:p>
            <a:endParaRPr lang="nl-NL" dirty="0">
              <a:solidFill>
                <a:prstClr val="white"/>
              </a:solidFill>
            </a:endParaRPr>
          </a:p>
        </p:txBody>
      </p:sp>
      <p:sp>
        <p:nvSpPr>
          <p:cNvPr id="7" name="Slide Number Placeholder 6"/>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429108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907623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nl-NL" smtClean="0"/>
              <a:t>Klik om de stijl te bewerken</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smtClean="0"/>
              <a:t>Klik op het pictogram als u een afbeelding wilt toevoegen</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6" name="Footer Placeholder 5"/>
          <p:cNvSpPr>
            <a:spLocks noGrp="1"/>
          </p:cNvSpPr>
          <p:nvPr>
            <p:ph type="ftr" sz="quarter" idx="11"/>
          </p:nvPr>
        </p:nvSpPr>
        <p:spPr/>
        <p:txBody>
          <a:bodyPr/>
          <a:lstStyle/>
          <a:p>
            <a:endParaRPr lang="nl-NL" dirty="0">
              <a:solidFill>
                <a:prstClr val="white"/>
              </a:solidFill>
            </a:endParaRPr>
          </a:p>
        </p:txBody>
      </p:sp>
      <p:sp>
        <p:nvSpPr>
          <p:cNvPr id="7" name="Slide Number Placeholder 6"/>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961366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30782778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7" y="1826709"/>
            <a:ext cx="1989999" cy="4484454"/>
          </a:xfrm>
        </p:spPr>
        <p:txBody>
          <a:bodyPr vert="eaVert"/>
          <a:lstStyle/>
          <a:p>
            <a:r>
              <a:rPr lang="nl-NL" smtClean="0"/>
              <a:t>Klik om de stijl te bewerken</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5" name="Footer Placeholder 4"/>
          <p:cNvSpPr>
            <a:spLocks noGrp="1"/>
          </p:cNvSpPr>
          <p:nvPr>
            <p:ph type="ftr" sz="quarter" idx="11"/>
          </p:nvPr>
        </p:nvSpPr>
        <p:spPr/>
        <p:txBody>
          <a:bodyPr/>
          <a:lstStyle/>
          <a:p>
            <a:endParaRPr lang="nl-NL" dirty="0">
              <a:solidFill>
                <a:prstClr val="white"/>
              </a:solidFill>
            </a:endParaRPr>
          </a:p>
        </p:txBody>
      </p:sp>
      <p:sp>
        <p:nvSpPr>
          <p:cNvPr id="6" name="Slide Number Placeholder 5"/>
          <p:cNvSpPr>
            <a:spLocks noGrp="1"/>
          </p:cNvSpPr>
          <p:nvPr>
            <p:ph type="sldNum" sz="quarter" idx="12"/>
          </p:nvPr>
        </p:nvSpPr>
        <p:spPr/>
        <p:txBody>
          <a:bodyPr/>
          <a:lstStyle/>
          <a:p>
            <a:fld id="{FB298550-D48C-4AE4-986F-4637B544F0AC}" type="slidenum">
              <a:rPr lang="nl-NL" smtClean="0">
                <a:solidFill>
                  <a:prstClr val="white"/>
                </a:solidFill>
              </a:rPr>
              <a:pPr/>
              <a:t>‹nr.›</a:t>
            </a:fld>
            <a:endParaRPr lang="nl-NL" dirty="0">
              <a:solidFill>
                <a:prstClr val="white"/>
              </a:solidFill>
            </a:endParaRPr>
          </a:p>
        </p:txBody>
      </p:sp>
    </p:spTree>
    <p:extLst>
      <p:ext uri="{BB962C8B-B14F-4D97-AF65-F5344CB8AC3E}">
        <p14:creationId xmlns:p14="http://schemas.microsoft.com/office/powerpoint/2010/main" val="37353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3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173030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638386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1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50576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465396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white">
                  <a:tint val="75000"/>
                </a:prstClr>
              </a:solidFill>
            </a:endParaRPr>
          </a:p>
        </p:txBody>
      </p:sp>
      <p:sp>
        <p:nvSpPr>
          <p:cNvPr id="9" name="Tijdelijke aanduiding voor dianummer 8"/>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86915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white">
                  <a:tint val="75000"/>
                </a:prstClr>
              </a:solidFill>
            </a:endParaRPr>
          </a:p>
        </p:txBody>
      </p:sp>
      <p:sp>
        <p:nvSpPr>
          <p:cNvPr id="5" name="Tijdelijke aanduiding voor dianummer 4"/>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352877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white">
                  <a:tint val="75000"/>
                </a:prstClr>
              </a:solidFill>
            </a:endParaRPr>
          </a:p>
        </p:txBody>
      </p:sp>
      <p:sp>
        <p:nvSpPr>
          <p:cNvPr id="4" name="Tijdelijke aanduiding voor dianummer 3"/>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24465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1" y="458947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18263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6769413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517185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549517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4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4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1046132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34"/>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lang="nl-NL"/>
          </a:p>
        </p:txBody>
      </p:sp>
      <p:sp>
        <p:nvSpPr>
          <p:cNvPr id="4" name="Tijdelijke aanduiding voor datum 3"/>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541349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972485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9"/>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582540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643076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328095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065046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445FC3E-17CA-4D99-8314-FB06F342E85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3087211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3407582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804217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254607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66528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47"/>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47"/>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582960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nl-NL" smtClean="0"/>
              <a:t>Klik om de stijl te bewerken</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7" name="Date Placeholder 6"/>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9" name="Footer Placeholder 8"/>
          <p:cNvSpPr>
            <a:spLocks noGrp="1"/>
          </p:cNvSpPr>
          <p:nvPr>
            <p:ph type="ftr" sz="quarter" idx="12"/>
          </p:nvPr>
        </p:nvSpPr>
        <p:spPr/>
        <p:txBody>
          <a:bodyPr/>
          <a:lstStyle/>
          <a:p>
            <a:endParaRPr lang="nl-NL">
              <a:solidFill>
                <a:prstClr val="black">
                  <a:lumMod val="65000"/>
                  <a:lumOff val="35000"/>
                </a:prstClr>
              </a:solidFill>
            </a:endParaRPr>
          </a:p>
        </p:txBody>
      </p:sp>
    </p:spTree>
    <p:extLst>
      <p:ext uri="{BB962C8B-B14F-4D97-AF65-F5344CB8AC3E}">
        <p14:creationId xmlns:p14="http://schemas.microsoft.com/office/powerpoint/2010/main" val="20715734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3618947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9"/>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nl-NL" smtClean="0"/>
              <a:t>Klik om de stijl te bewerken</a:t>
            </a:r>
            <a:endParaRPr lang="en-US" dirty="0"/>
          </a:p>
        </p:txBody>
      </p:sp>
      <p:sp>
        <p:nvSpPr>
          <p:cNvPr id="3" name="Text Placeholder 2"/>
          <p:cNvSpPr>
            <a:spLocks noGrp="1"/>
          </p:cNvSpPr>
          <p:nvPr>
            <p:ph type="body" idx="1"/>
          </p:nvPr>
        </p:nvSpPr>
        <p:spPr>
          <a:xfrm>
            <a:off x="963084" y="4068772"/>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5728972"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6234892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4" name="Content Placeholder 3"/>
          <p:cNvSpPr>
            <a:spLocks noGrp="1"/>
          </p:cNvSpPr>
          <p:nvPr>
            <p:ph sz="half" idx="2"/>
          </p:nvPr>
        </p:nvSpPr>
        <p:spPr>
          <a:xfrm>
            <a:off x="6197600" y="1600206"/>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5" name="Date Placeholder 4"/>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nl-NL">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9" name="Content Placeholder 8"/>
          <p:cNvSpPr>
            <a:spLocks noGrp="1"/>
          </p:cNvSpPr>
          <p:nvPr>
            <p:ph sz="quarter" idx="13"/>
          </p:nvPr>
        </p:nvSpPr>
        <p:spPr>
          <a:xfrm>
            <a:off x="487680" y="1600200"/>
            <a:ext cx="5388864" cy="452628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7682663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5" name="Text Placeholder 4"/>
          <p:cNvSpPr>
            <a:spLocks noGrp="1"/>
          </p:cNvSpPr>
          <p:nvPr>
            <p:ph type="body" sz="quarter" idx="3"/>
          </p:nvPr>
        </p:nvSpPr>
        <p:spPr>
          <a:xfrm>
            <a:off x="6197606"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7" name="Date Placeholder 6"/>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nl-NL">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11" name="Content Placeholder 10"/>
          <p:cNvSpPr>
            <a:spLocks noGrp="1"/>
          </p:cNvSpPr>
          <p:nvPr>
            <p:ph sz="quarter" idx="13"/>
          </p:nvPr>
        </p:nvSpPr>
        <p:spPr>
          <a:xfrm>
            <a:off x="609600" y="2212848"/>
            <a:ext cx="5388864" cy="3913632"/>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13" name="Content Placeholder 12"/>
          <p:cNvSpPr>
            <a:spLocks noGrp="1"/>
          </p:cNvSpPr>
          <p:nvPr>
            <p:ph sz="quarter" idx="14"/>
          </p:nvPr>
        </p:nvSpPr>
        <p:spPr>
          <a:xfrm>
            <a:off x="6230112" y="2212856"/>
            <a:ext cx="5388864" cy="3913187"/>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Tree>
    <p:extLst>
      <p:ext uri="{BB962C8B-B14F-4D97-AF65-F5344CB8AC3E}">
        <p14:creationId xmlns:p14="http://schemas.microsoft.com/office/powerpoint/2010/main" val="3702019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9"/>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9"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3"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445FC3E-17CA-4D99-8314-FB06F342E853}" type="datetimeFigureOut">
              <a:rPr lang="nl-NL" smtClean="0"/>
              <a:t>29-6-2015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1852965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nl-NL">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18465386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nl-NL">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8515134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7876119"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nl-NL" smtClean="0"/>
              <a:t>Klik om de stijl te bewerken</a:t>
            </a:r>
            <a:endParaRPr lang="en-US" dirty="0"/>
          </a:p>
        </p:txBody>
      </p:sp>
      <p:sp>
        <p:nvSpPr>
          <p:cNvPr id="3" name="Content Placeholder 2"/>
          <p:cNvSpPr>
            <a:spLocks noGrp="1"/>
          </p:cNvSpPr>
          <p:nvPr>
            <p:ph idx="1"/>
          </p:nvPr>
        </p:nvSpPr>
        <p:spPr>
          <a:xfrm>
            <a:off x="958855" y="273059"/>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7876119" y="2438409"/>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nl-NL">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17323029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239436" y="228600"/>
            <a:ext cx="7615765" cy="895350"/>
          </a:xfrm>
        </p:spPr>
        <p:txBody>
          <a:bodyPr anchor="b"/>
          <a:lstStyle>
            <a:lvl1pPr algn="ctr">
              <a:lnSpc>
                <a:spcPct val="100000"/>
              </a:lnSpc>
              <a:defRPr sz="2800" b="0"/>
            </a:lvl1pPr>
          </a:lstStyle>
          <a:p>
            <a:r>
              <a:rPr lang="nl-NL" smtClean="0"/>
              <a:t>Klik om de stijl te bewerken</a:t>
            </a:r>
            <a:endParaRPr lang="en-US" dirty="0"/>
          </a:p>
        </p:txBody>
      </p:sp>
      <p:sp>
        <p:nvSpPr>
          <p:cNvPr id="3" name="Picture Placeholder 2"/>
          <p:cNvSpPr>
            <a:spLocks noGrp="1"/>
          </p:cNvSpPr>
          <p:nvPr>
            <p:ph type="pic" idx="1"/>
          </p:nvPr>
        </p:nvSpPr>
        <p:spPr>
          <a:xfrm>
            <a:off x="2010836"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2239436"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nl-NL">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14833880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334709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7"/>
            <a:ext cx="2743200" cy="5851525"/>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09600" y="274647"/>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nl-NL">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Tree>
    <p:extLst>
      <p:ext uri="{BB962C8B-B14F-4D97-AF65-F5344CB8AC3E}">
        <p14:creationId xmlns:p14="http://schemas.microsoft.com/office/powerpoint/2010/main" val="37674500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32"/>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2316762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9657525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7"/>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0817116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10866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445FC3E-17CA-4D99-8314-FB06F342E853}" type="datetimeFigureOut">
              <a:rPr lang="nl-NL" smtClean="0"/>
              <a:t>29-6-2015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400605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7995401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735012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171177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3"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332140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6640739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9306160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45"/>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45"/>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778171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lvl1pPr>
              <a:defRPr/>
            </a:lvl1pPr>
          </a:lstStyle>
          <a:p>
            <a:pPr>
              <a:defRPr/>
            </a:pPr>
            <a:fld id="{8C000971-6751-4E74-AF77-A802BDF7B85B}" type="datetimeFigureOut">
              <a:rPr lang="nl-NL">
                <a:solidFill>
                  <a:prstClr val="black">
                    <a:tint val="75000"/>
                  </a:prstClr>
                </a:solidFill>
              </a:rPr>
              <a:pPr>
                <a:def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077E7E31-2921-40F1-BBC1-D6A1F1EB483E}"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2980105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pPr>
              <a:defRPr/>
            </a:pPr>
            <a:fld id="{C09A2CAF-F9BB-4643-A4E2-5FC77BA3B6CA}" type="datetimeFigureOut">
              <a:rPr lang="nl-NL">
                <a:solidFill>
                  <a:prstClr val="black">
                    <a:tint val="75000"/>
                  </a:prstClr>
                </a:solidFill>
              </a:rPr>
              <a:pPr>
                <a:def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94F14D41-3D28-4DEB-9D8B-B098DD99C12E}"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7122785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4"/>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pPr>
              <a:defRPr/>
            </a:pPr>
            <a:fld id="{E01701F4-0E7C-4CCB-99A6-8057F4322060}" type="datetimeFigureOut">
              <a:rPr lang="nl-NL">
                <a:solidFill>
                  <a:prstClr val="black">
                    <a:tint val="75000"/>
                  </a:prstClr>
                </a:solidFill>
              </a:rPr>
              <a:pPr>
                <a:def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A4EA0078-4D3D-4C8A-B280-0580A6661FB9}"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213084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445FC3E-17CA-4D99-8314-FB06F342E853}" type="datetimeFigureOut">
              <a:rPr lang="nl-NL" smtClean="0"/>
              <a:t>29-6-2015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7366462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3"/>
          <p:cNvSpPr>
            <a:spLocks noGrp="1"/>
          </p:cNvSpPr>
          <p:nvPr>
            <p:ph type="dt" sz="half" idx="10"/>
          </p:nvPr>
        </p:nvSpPr>
        <p:spPr/>
        <p:txBody>
          <a:bodyPr/>
          <a:lstStyle>
            <a:lvl1pPr>
              <a:defRPr/>
            </a:lvl1pPr>
          </a:lstStyle>
          <a:p>
            <a:pPr>
              <a:defRPr/>
            </a:pPr>
            <a:fld id="{62A74AEE-B4F3-4235-9B0A-4F847AE0B547}" type="datetimeFigureOut">
              <a:rPr lang="nl-NL">
                <a:solidFill>
                  <a:prstClr val="black">
                    <a:tint val="75000"/>
                  </a:prstClr>
                </a:solidFill>
              </a:rPr>
              <a:pPr>
                <a:defRPr/>
              </a:pPr>
              <a:t>29-6-2015</a:t>
            </a:fld>
            <a:endParaRPr lang="nl-NL">
              <a:solidFill>
                <a:prstClr val="black">
                  <a:tint val="75000"/>
                </a:prstClr>
              </a:solidFill>
            </a:endParaRPr>
          </a:p>
        </p:txBody>
      </p:sp>
      <p:sp>
        <p:nvSpPr>
          <p:cNvPr id="6"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7" name="Tijdelijke aanduiding voor dianummer 5"/>
          <p:cNvSpPr>
            <a:spLocks noGrp="1"/>
          </p:cNvSpPr>
          <p:nvPr>
            <p:ph type="sldNum" sz="quarter" idx="12"/>
          </p:nvPr>
        </p:nvSpPr>
        <p:spPr/>
        <p:txBody>
          <a:bodyPr/>
          <a:lstStyle>
            <a:lvl1pPr>
              <a:defRPr/>
            </a:lvl1pPr>
          </a:lstStyle>
          <a:p>
            <a:pPr>
              <a:defRPr/>
            </a:pPr>
            <a:fld id="{1AD8C458-434D-486D-A0C6-B1E0B5781365}"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5757691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9"/>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9"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3"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3"/>
          <p:cNvSpPr>
            <a:spLocks noGrp="1"/>
          </p:cNvSpPr>
          <p:nvPr>
            <p:ph type="dt" sz="half" idx="10"/>
          </p:nvPr>
        </p:nvSpPr>
        <p:spPr/>
        <p:txBody>
          <a:bodyPr/>
          <a:lstStyle>
            <a:lvl1pPr>
              <a:defRPr/>
            </a:lvl1pPr>
          </a:lstStyle>
          <a:p>
            <a:pPr>
              <a:defRPr/>
            </a:pPr>
            <a:fld id="{2E8AD260-4804-4368-9D41-8579340025DF}" type="datetimeFigureOut">
              <a:rPr lang="nl-NL">
                <a:solidFill>
                  <a:prstClr val="black">
                    <a:tint val="75000"/>
                  </a:prstClr>
                </a:solidFill>
              </a:rPr>
              <a:pPr>
                <a:defRPr/>
              </a:pPr>
              <a:t>29-6-2015</a:t>
            </a:fld>
            <a:endParaRPr lang="nl-NL">
              <a:solidFill>
                <a:prstClr val="black">
                  <a:tint val="75000"/>
                </a:prstClr>
              </a:solidFill>
            </a:endParaRPr>
          </a:p>
        </p:txBody>
      </p:sp>
      <p:sp>
        <p:nvSpPr>
          <p:cNvPr id="8"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9" name="Tijdelijke aanduiding voor dianummer 5"/>
          <p:cNvSpPr>
            <a:spLocks noGrp="1"/>
          </p:cNvSpPr>
          <p:nvPr>
            <p:ph type="sldNum" sz="quarter" idx="12"/>
          </p:nvPr>
        </p:nvSpPr>
        <p:spPr/>
        <p:txBody>
          <a:bodyPr/>
          <a:lstStyle>
            <a:lvl1pPr>
              <a:defRPr/>
            </a:lvl1pPr>
          </a:lstStyle>
          <a:p>
            <a:pPr>
              <a:defRPr/>
            </a:pPr>
            <a:fld id="{97629931-D4FA-43E2-9213-9474919EB445}"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46559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3"/>
          <p:cNvSpPr>
            <a:spLocks noGrp="1"/>
          </p:cNvSpPr>
          <p:nvPr>
            <p:ph type="dt" sz="half" idx="10"/>
          </p:nvPr>
        </p:nvSpPr>
        <p:spPr/>
        <p:txBody>
          <a:bodyPr/>
          <a:lstStyle>
            <a:lvl1pPr>
              <a:defRPr/>
            </a:lvl1pPr>
          </a:lstStyle>
          <a:p>
            <a:pPr>
              <a:defRPr/>
            </a:pPr>
            <a:fld id="{F121FA8E-8B11-4CDA-8CD9-8DBD8C54712E}" type="datetimeFigureOut">
              <a:rPr lang="nl-NL">
                <a:solidFill>
                  <a:prstClr val="black">
                    <a:tint val="75000"/>
                  </a:prstClr>
                </a:solidFill>
              </a:rPr>
              <a:pPr>
                <a:defRPr/>
              </a:pPr>
              <a:t>29-6-2015</a:t>
            </a:fld>
            <a:endParaRPr lang="nl-NL">
              <a:solidFill>
                <a:prstClr val="black">
                  <a:tint val="75000"/>
                </a:prstClr>
              </a:solidFill>
            </a:endParaRPr>
          </a:p>
        </p:txBody>
      </p:sp>
      <p:sp>
        <p:nvSpPr>
          <p:cNvPr id="4"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5" name="Tijdelijke aanduiding voor dianummer 5"/>
          <p:cNvSpPr>
            <a:spLocks noGrp="1"/>
          </p:cNvSpPr>
          <p:nvPr>
            <p:ph type="sldNum" sz="quarter" idx="12"/>
          </p:nvPr>
        </p:nvSpPr>
        <p:spPr/>
        <p:txBody>
          <a:bodyPr/>
          <a:lstStyle>
            <a:lvl1pPr>
              <a:defRPr/>
            </a:lvl1pPr>
          </a:lstStyle>
          <a:p>
            <a:pPr>
              <a:defRPr/>
            </a:pPr>
            <a:fld id="{0246D7A8-3CF7-42D9-97BE-F5BE705BD2F9}"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25126897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3"/>
          <p:cNvSpPr>
            <a:spLocks noGrp="1"/>
          </p:cNvSpPr>
          <p:nvPr>
            <p:ph type="dt" sz="half" idx="10"/>
          </p:nvPr>
        </p:nvSpPr>
        <p:spPr/>
        <p:txBody>
          <a:bodyPr/>
          <a:lstStyle>
            <a:lvl1pPr>
              <a:defRPr/>
            </a:lvl1pPr>
          </a:lstStyle>
          <a:p>
            <a:pPr>
              <a:defRPr/>
            </a:pPr>
            <a:fld id="{A59F3627-29BC-475B-A2A9-2237A14A5BF0}" type="datetimeFigureOut">
              <a:rPr lang="nl-NL">
                <a:solidFill>
                  <a:prstClr val="black">
                    <a:tint val="75000"/>
                  </a:prstClr>
                </a:solidFill>
              </a:rPr>
              <a:pPr>
                <a:defRPr/>
              </a:pPr>
              <a:t>29-6-2015</a:t>
            </a:fld>
            <a:endParaRPr lang="nl-NL">
              <a:solidFill>
                <a:prstClr val="black">
                  <a:tint val="75000"/>
                </a:prstClr>
              </a:solidFill>
            </a:endParaRPr>
          </a:p>
        </p:txBody>
      </p:sp>
      <p:sp>
        <p:nvSpPr>
          <p:cNvPr id="3"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4" name="Tijdelijke aanduiding voor dianummer 5"/>
          <p:cNvSpPr>
            <a:spLocks noGrp="1"/>
          </p:cNvSpPr>
          <p:nvPr>
            <p:ph type="sldNum" sz="quarter" idx="12"/>
          </p:nvPr>
        </p:nvSpPr>
        <p:spPr/>
        <p:txBody>
          <a:bodyPr/>
          <a:lstStyle>
            <a:lvl1pPr>
              <a:defRPr/>
            </a:lvl1pPr>
          </a:lstStyle>
          <a:p>
            <a:pPr>
              <a:defRPr/>
            </a:pPr>
            <a:fld id="{2F54FB2C-0AC7-4040-89AB-2C60F0C57BCC}"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11915123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3"/>
          <p:cNvSpPr>
            <a:spLocks noGrp="1"/>
          </p:cNvSpPr>
          <p:nvPr>
            <p:ph type="dt" sz="half" idx="10"/>
          </p:nvPr>
        </p:nvSpPr>
        <p:spPr/>
        <p:txBody>
          <a:bodyPr/>
          <a:lstStyle>
            <a:lvl1pPr>
              <a:defRPr/>
            </a:lvl1pPr>
          </a:lstStyle>
          <a:p>
            <a:pPr>
              <a:defRPr/>
            </a:pPr>
            <a:fld id="{43780724-C1FC-4060-9919-8CF12AE16198}" type="datetimeFigureOut">
              <a:rPr lang="nl-NL">
                <a:solidFill>
                  <a:prstClr val="black">
                    <a:tint val="75000"/>
                  </a:prstClr>
                </a:solidFill>
              </a:rPr>
              <a:pPr>
                <a:defRPr/>
              </a:pPr>
              <a:t>29-6-2015</a:t>
            </a:fld>
            <a:endParaRPr lang="nl-NL">
              <a:solidFill>
                <a:prstClr val="black">
                  <a:tint val="75000"/>
                </a:prstClr>
              </a:solidFill>
            </a:endParaRPr>
          </a:p>
        </p:txBody>
      </p:sp>
      <p:sp>
        <p:nvSpPr>
          <p:cNvPr id="6"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7" name="Tijdelijke aanduiding voor dianummer 5"/>
          <p:cNvSpPr>
            <a:spLocks noGrp="1"/>
          </p:cNvSpPr>
          <p:nvPr>
            <p:ph type="sldNum" sz="quarter" idx="12"/>
          </p:nvPr>
        </p:nvSpPr>
        <p:spPr/>
        <p:txBody>
          <a:bodyPr/>
          <a:lstStyle>
            <a:lvl1pPr>
              <a:defRPr/>
            </a:lvl1pPr>
          </a:lstStyle>
          <a:p>
            <a:pPr>
              <a:defRPr/>
            </a:pPr>
            <a:fld id="{A0B56EEC-2F9E-4BA6-9FBE-24B332675064}"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36791267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31"/>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3"/>
          <p:cNvSpPr>
            <a:spLocks noGrp="1"/>
          </p:cNvSpPr>
          <p:nvPr>
            <p:ph type="dt" sz="half" idx="10"/>
          </p:nvPr>
        </p:nvSpPr>
        <p:spPr/>
        <p:txBody>
          <a:bodyPr/>
          <a:lstStyle>
            <a:lvl1pPr>
              <a:defRPr/>
            </a:lvl1pPr>
          </a:lstStyle>
          <a:p>
            <a:pPr>
              <a:defRPr/>
            </a:pPr>
            <a:fld id="{3E64AC77-6F79-48CA-A485-1FB31C316CD9}" type="datetimeFigureOut">
              <a:rPr lang="nl-NL">
                <a:solidFill>
                  <a:prstClr val="black">
                    <a:tint val="75000"/>
                  </a:prstClr>
                </a:solidFill>
              </a:rPr>
              <a:pPr>
                <a:defRPr/>
              </a:pPr>
              <a:t>29-6-2015</a:t>
            </a:fld>
            <a:endParaRPr lang="nl-NL">
              <a:solidFill>
                <a:prstClr val="black">
                  <a:tint val="75000"/>
                </a:prstClr>
              </a:solidFill>
            </a:endParaRPr>
          </a:p>
        </p:txBody>
      </p:sp>
      <p:sp>
        <p:nvSpPr>
          <p:cNvPr id="6"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7" name="Tijdelijke aanduiding voor dianummer 5"/>
          <p:cNvSpPr>
            <a:spLocks noGrp="1"/>
          </p:cNvSpPr>
          <p:nvPr>
            <p:ph type="sldNum" sz="quarter" idx="12"/>
          </p:nvPr>
        </p:nvSpPr>
        <p:spPr/>
        <p:txBody>
          <a:bodyPr/>
          <a:lstStyle>
            <a:lvl1pPr>
              <a:defRPr/>
            </a:lvl1pPr>
          </a:lstStyle>
          <a:p>
            <a:pPr>
              <a:defRPr/>
            </a:pPr>
            <a:fld id="{E1B8581E-DD79-4EE5-BDA6-210F4F87AB9F}"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3682112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pPr>
              <a:defRPr/>
            </a:pPr>
            <a:fld id="{EAC06769-2ADB-4E69-8522-63AC77270BCE}" type="datetimeFigureOut">
              <a:rPr lang="nl-NL">
                <a:solidFill>
                  <a:prstClr val="black">
                    <a:tint val="75000"/>
                  </a:prstClr>
                </a:solidFill>
              </a:rPr>
              <a:pPr>
                <a:def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04C0080B-30D9-4F65-B4FC-CEF0F4697BBD}"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25613826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2"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3"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pPr>
              <a:defRPr/>
            </a:pPr>
            <a:fld id="{85799B36-8CA7-4A3B-8401-2E4AE8D3DC0F}" type="datetimeFigureOut">
              <a:rPr lang="nl-NL">
                <a:solidFill>
                  <a:prstClr val="black">
                    <a:tint val="75000"/>
                  </a:prstClr>
                </a:solidFill>
              </a:rPr>
              <a:pPr>
                <a:def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lvl1pPr>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lvl1pPr>
              <a:defRPr/>
            </a:lvl1pPr>
          </a:lstStyle>
          <a:p>
            <a:pPr>
              <a:defRPr/>
            </a:pPr>
            <a:fld id="{98BBD74E-2091-4049-B862-415F621F94F2}"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33618555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8" name="TextBox 7"/>
          <p:cNvSpPr txBox="1"/>
          <p:nvPr/>
        </p:nvSpPr>
        <p:spPr>
          <a:xfrm>
            <a:off x="2438400" y="3159764"/>
            <a:ext cx="609600" cy="1034129"/>
          </a:xfrm>
          <a:prstGeom prst="rect">
            <a:avLst/>
          </a:prstGeom>
          <a:noFill/>
        </p:spPr>
        <p:txBody>
          <a:bodyPr wrap="square" lIns="0" tIns="9144" rIns="0" bIns="9144" rtlCol="0" anchor="ctr" anchorCtr="0">
            <a:spAutoFit/>
          </a:bodyPr>
          <a:lstStyle/>
          <a:p>
            <a:r>
              <a:rPr lang="en-US" sz="6600" dirty="0" smtClean="0">
                <a:solidFill>
                  <a:prstClr val="white"/>
                </a:solidFill>
                <a:effectLst>
                  <a:outerShdw blurRad="38100" dist="38100" dir="2700000" algn="tl">
                    <a:srgbClr val="000000">
                      <a:alpha val="43137"/>
                    </a:srgbClr>
                  </a:outerShdw>
                </a:effectLst>
              </a:rPr>
              <a:t>{</a:t>
            </a:r>
            <a:endParaRPr lang="en-US" sz="6600" dirty="0">
              <a:solidFill>
                <a:prstClr val="white"/>
              </a:solidFill>
              <a:effectLst>
                <a:outerShdw blurRad="38100" dist="38100" dir="2700000" algn="tl">
                  <a:srgbClr val="000000">
                    <a:alpha val="43137"/>
                  </a:srgbClr>
                </a:outerShdw>
              </a:effectLst>
            </a:endParaRPr>
          </a:p>
        </p:txBody>
      </p:sp>
      <p:sp>
        <p:nvSpPr>
          <p:cNvPr id="2" name="Title 1"/>
          <p:cNvSpPr>
            <a:spLocks noGrp="1"/>
          </p:cNvSpPr>
          <p:nvPr>
            <p:ph type="ctrTitle"/>
          </p:nvPr>
        </p:nvSpPr>
        <p:spPr>
          <a:xfrm>
            <a:off x="1036320" y="1219200"/>
            <a:ext cx="10058400" cy="2152650"/>
          </a:xfrm>
        </p:spPr>
        <p:txBody>
          <a:bodyPr>
            <a:noAutofit/>
          </a:bodyPr>
          <a:lstStyle>
            <a:lvl1pPr>
              <a:defRPr sz="6000">
                <a:solidFill>
                  <a:schemeClr val="tx1"/>
                </a:solidFill>
              </a:defRPr>
            </a:lvl1pPr>
          </a:lstStyle>
          <a:p>
            <a:r>
              <a:rPr lang="nl-NL" smtClean="0"/>
              <a:t>Klik om de stijl te bewerken</a:t>
            </a:r>
            <a:endParaRPr lang="en-US" dirty="0"/>
          </a:p>
        </p:txBody>
      </p:sp>
      <p:sp>
        <p:nvSpPr>
          <p:cNvPr id="3" name="Subtitle 2"/>
          <p:cNvSpPr>
            <a:spLocks noGrp="1"/>
          </p:cNvSpPr>
          <p:nvPr>
            <p:ph type="subTitle" idx="1"/>
          </p:nvPr>
        </p:nvSpPr>
        <p:spPr>
          <a:xfrm>
            <a:off x="2844800" y="3375491"/>
            <a:ext cx="82296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15" name="Date Placeholder 14"/>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16" name="Slide Number Placeholder 15"/>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7" name="Footer Placeholder 16"/>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3281846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13" name="Title 12"/>
          <p:cNvSpPr>
            <a:spLocks noGrp="1"/>
          </p:cNvSpPr>
          <p:nvPr>
            <p:ph type="title"/>
          </p:nvPr>
        </p:nvSpPr>
        <p:spPr/>
        <p:txBody>
          <a:bodyPr/>
          <a:lstStyle/>
          <a:p>
            <a:r>
              <a:rPr lang="nl-NL" smtClean="0"/>
              <a:t>Klik om de stijl te bewerken</a:t>
            </a:r>
            <a:endParaRPr lang="en-US"/>
          </a:p>
        </p:txBody>
      </p:sp>
      <p:sp>
        <p:nvSpPr>
          <p:cNvPr id="14" name="Date Placeholder 13"/>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15" name="Slide Number Placeholder 14"/>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6" name="Footer Placeholder 15"/>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0111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3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073529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sp>
        <p:nvSpPr>
          <p:cNvPr id="8" name="TextBox 7"/>
          <p:cNvSpPr txBox="1"/>
          <p:nvPr/>
        </p:nvSpPr>
        <p:spPr>
          <a:xfrm>
            <a:off x="5689600" y="4074504"/>
            <a:ext cx="609600" cy="1015663"/>
          </a:xfrm>
          <a:prstGeom prst="rect">
            <a:avLst/>
          </a:prstGeom>
          <a:noFill/>
        </p:spPr>
        <p:txBody>
          <a:bodyPr wrap="square" lIns="0" tIns="0" rIns="0" bIns="0" rtlCol="0" anchor="t" anchorCtr="0">
            <a:spAutoFit/>
          </a:bodyPr>
          <a:lstStyle/>
          <a:p>
            <a:r>
              <a:rPr lang="en-US" sz="6600" dirty="0" smtClean="0">
                <a:solidFill>
                  <a:prstClr val="white"/>
                </a:solidFill>
                <a:effectLst>
                  <a:outerShdw blurRad="38100" dist="38100" dir="2700000" algn="tl">
                    <a:srgbClr val="000000">
                      <a:alpha val="43137"/>
                    </a:srgbClr>
                  </a:outerShdw>
                </a:effectLst>
              </a:rPr>
              <a:t>{</a:t>
            </a:r>
            <a:endParaRPr lang="en-US" sz="6600" dirty="0">
              <a:solidFill>
                <a:prstClr val="white"/>
              </a:solidFill>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a:xfrm>
            <a:off x="6096000" y="4267368"/>
            <a:ext cx="49784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12" name="Date Placeholder 11"/>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13" name="Slide Number Placeholder 12"/>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4" name="Footer Placeholder 13"/>
          <p:cNvSpPr>
            <a:spLocks noGrp="1"/>
          </p:cNvSpPr>
          <p:nvPr>
            <p:ph type="ftr" sz="quarter" idx="12"/>
          </p:nvPr>
        </p:nvSpPr>
        <p:spPr/>
        <p:txBody>
          <a:bodyPr/>
          <a:lstStyle/>
          <a:p>
            <a:endParaRPr lang="nl-NL">
              <a:solidFill>
                <a:prstClr val="white">
                  <a:alpha val="60000"/>
                </a:prstClr>
              </a:solidFill>
            </a:endParaRPr>
          </a:p>
        </p:txBody>
      </p:sp>
      <p:sp>
        <p:nvSpPr>
          <p:cNvPr id="4" name="Title 3"/>
          <p:cNvSpPr>
            <a:spLocks noGrp="1"/>
          </p:cNvSpPr>
          <p:nvPr>
            <p:ph type="title"/>
          </p:nvPr>
        </p:nvSpPr>
        <p:spPr>
          <a:xfrm>
            <a:off x="3048000" y="1905000"/>
            <a:ext cx="804672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nl-NL" smtClean="0"/>
              <a:t>Klik om de stijl te bewerken</a:t>
            </a:r>
            <a:endParaRPr lang="en-US" dirty="0"/>
          </a:p>
        </p:txBody>
      </p:sp>
    </p:spTree>
    <p:extLst>
      <p:ext uri="{BB962C8B-B14F-4D97-AF65-F5344CB8AC3E}">
        <p14:creationId xmlns:p14="http://schemas.microsoft.com/office/powerpoint/2010/main" val="40368765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 preserve="1">
  <p:cSld name="Inhoud van twee">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9" name="Slide Number Placeholder 8"/>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0" name="Footer Placeholder 9"/>
          <p:cNvSpPr>
            <a:spLocks noGrp="1"/>
          </p:cNvSpPr>
          <p:nvPr>
            <p:ph type="ftr" sz="quarter" idx="12"/>
          </p:nvPr>
        </p:nvSpPr>
        <p:spPr/>
        <p:txBody>
          <a:bodyPr/>
          <a:lstStyle/>
          <a:p>
            <a:endParaRPr lang="nl-NL">
              <a:solidFill>
                <a:prstClr val="white">
                  <a:alpha val="60000"/>
                </a:prstClr>
              </a:solidFill>
            </a:endParaRPr>
          </a:p>
        </p:txBody>
      </p:sp>
      <p:sp>
        <p:nvSpPr>
          <p:cNvPr id="11" name="Title 10"/>
          <p:cNvSpPr>
            <a:spLocks noGrp="1"/>
          </p:cNvSpPr>
          <p:nvPr>
            <p:ph type="title"/>
          </p:nvPr>
        </p:nvSpPr>
        <p:spPr/>
        <p:txBody>
          <a:bodyPr/>
          <a:lstStyle/>
          <a:p>
            <a:r>
              <a:rPr lang="nl-NL" smtClean="0"/>
              <a:t>Klik om de stijl te bewerken</a:t>
            </a:r>
            <a:endParaRPr lang="en-US" dirty="0"/>
          </a:p>
        </p:txBody>
      </p:sp>
      <p:sp>
        <p:nvSpPr>
          <p:cNvPr id="5" name="Content Placeholder 4"/>
          <p:cNvSpPr>
            <a:spLocks noGrp="1"/>
          </p:cNvSpPr>
          <p:nvPr>
            <p:ph sz="quarter" idx="13"/>
          </p:nvPr>
        </p:nvSpPr>
        <p:spPr>
          <a:xfrm>
            <a:off x="1792224" y="658368"/>
            <a:ext cx="4364736" cy="34290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Content Placeholder 6"/>
          <p:cNvSpPr>
            <a:spLocks noGrp="1"/>
          </p:cNvSpPr>
          <p:nvPr>
            <p:ph sz="quarter" idx="14"/>
          </p:nvPr>
        </p:nvSpPr>
        <p:spPr>
          <a:xfrm>
            <a:off x="6705600" y="658375"/>
            <a:ext cx="4364736" cy="34321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extLst>
      <p:ext uri="{BB962C8B-B14F-4D97-AF65-F5344CB8AC3E}">
        <p14:creationId xmlns:p14="http://schemas.microsoft.com/office/powerpoint/2010/main" val="475417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8160" y="661976"/>
            <a:ext cx="4364736"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792224" y="1371600"/>
            <a:ext cx="43688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705600" y="661976"/>
            <a:ext cx="4364736"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705600" y="1371600"/>
            <a:ext cx="4364736"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13" name="TextBox 12"/>
          <p:cNvSpPr txBox="1"/>
          <p:nvPr/>
        </p:nvSpPr>
        <p:spPr>
          <a:xfrm>
            <a:off x="1408853" y="520192"/>
            <a:ext cx="6096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8" name="TextBox 17"/>
          <p:cNvSpPr txBox="1"/>
          <p:nvPr/>
        </p:nvSpPr>
        <p:spPr>
          <a:xfrm>
            <a:off x="6373707" y="520192"/>
            <a:ext cx="6096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2" name="Title 11"/>
          <p:cNvSpPr>
            <a:spLocks noGrp="1"/>
          </p:cNvSpPr>
          <p:nvPr>
            <p:ph type="title"/>
          </p:nvPr>
        </p:nvSpPr>
        <p:spPr/>
        <p:txBody>
          <a:bodyPr/>
          <a:lstStyle/>
          <a:p>
            <a:r>
              <a:rPr lang="nl-NL" smtClean="0"/>
              <a:t>Klik om de stijl te bewerken</a:t>
            </a:r>
            <a:endParaRPr lang="en-US" dirty="0"/>
          </a:p>
        </p:txBody>
      </p:sp>
      <p:sp>
        <p:nvSpPr>
          <p:cNvPr id="14" name="Date Placeholder 13"/>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15" name="Slide Number Placeholder 14"/>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6" name="Footer Placeholder 15"/>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7917848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Alleen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smtClean="0"/>
              <a:t>Klik om de stijl te bewerken</a:t>
            </a:r>
            <a:endParaRPr lang="en-US"/>
          </a:p>
        </p:txBody>
      </p:sp>
      <p:sp>
        <p:nvSpPr>
          <p:cNvPr id="7" name="Date Placeholder 6"/>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8" name="Slide Number Placeholder 7"/>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9" name="Footer Placeholder 8"/>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2022623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6" name="Slide Number Placeholder 5"/>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7" name="Footer Placeholder 6"/>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6543963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9" name="TextBox 8"/>
          <p:cNvSpPr txBox="1"/>
          <p:nvPr/>
        </p:nvSpPr>
        <p:spPr>
          <a:xfrm>
            <a:off x="7105227" y="1774588"/>
            <a:ext cx="609600" cy="1231106"/>
          </a:xfrm>
          <a:prstGeom prst="rect">
            <a:avLst/>
          </a:prstGeom>
          <a:noFill/>
        </p:spPr>
        <p:txBody>
          <a:bodyPr wrap="square" lIns="0" tIns="0" rIns="0" bIns="0" rtlCol="0" anchor="t" anchorCtr="0">
            <a:spAutoFit/>
          </a:bodyPr>
          <a:lstStyle/>
          <a:p>
            <a:r>
              <a:rPr lang="en-US" sz="8000" dirty="0" smtClean="0">
                <a:solidFill>
                  <a:prstClr val="white"/>
                </a:solidFill>
                <a:effectLst>
                  <a:outerShdw blurRad="38100" dist="38100" dir="2700000" algn="tl">
                    <a:srgbClr val="000000">
                      <a:alpha val="43137"/>
                    </a:srgbClr>
                  </a:outerShdw>
                </a:effectLst>
              </a:rPr>
              <a:t>{</a:t>
            </a:r>
            <a:endParaRPr lang="en-US" sz="8000" dirty="0">
              <a:solidFill>
                <a:prstClr val="white"/>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17600" y="685801"/>
            <a:ext cx="57912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7620000" y="685801"/>
            <a:ext cx="34544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5" name="Date Placeholder 14"/>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16" name="Slide Number Placeholder 15"/>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7" name="Footer Placeholder 16"/>
          <p:cNvSpPr>
            <a:spLocks noGrp="1"/>
          </p:cNvSpPr>
          <p:nvPr>
            <p:ph type="ftr" sz="quarter" idx="12"/>
          </p:nvPr>
        </p:nvSpPr>
        <p:spPr/>
        <p:txBody>
          <a:bodyPr/>
          <a:lstStyle/>
          <a:p>
            <a:endParaRPr lang="nl-NL">
              <a:solidFill>
                <a:prstClr val="white">
                  <a:alpha val="60000"/>
                </a:prstClr>
              </a:solidFill>
            </a:endParaRPr>
          </a:p>
        </p:txBody>
      </p:sp>
      <p:sp>
        <p:nvSpPr>
          <p:cNvPr id="18" name="Title 17"/>
          <p:cNvSpPr>
            <a:spLocks noGrp="1"/>
          </p:cNvSpPr>
          <p:nvPr>
            <p:ph type="title"/>
          </p:nvPr>
        </p:nvSpPr>
        <p:spPr/>
        <p:txBody>
          <a:bodyPr/>
          <a:lstStyle/>
          <a:p>
            <a:r>
              <a:rPr lang="nl-NL" smtClean="0"/>
              <a:t>Klik om de stijl te bewerken</a:t>
            </a:r>
            <a:endParaRPr lang="en-US" dirty="0"/>
          </a:p>
        </p:txBody>
      </p:sp>
    </p:spTree>
    <p:extLst>
      <p:ext uri="{BB962C8B-B14F-4D97-AF65-F5344CB8AC3E}">
        <p14:creationId xmlns:p14="http://schemas.microsoft.com/office/powerpoint/2010/main" val="12162007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5600" y="612776"/>
            <a:ext cx="89408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a:p>
        </p:txBody>
      </p:sp>
      <p:sp>
        <p:nvSpPr>
          <p:cNvPr id="4" name="Text Placeholder 3"/>
          <p:cNvSpPr>
            <a:spLocks noGrp="1"/>
          </p:cNvSpPr>
          <p:nvPr>
            <p:ph type="body" sz="half" idx="2"/>
          </p:nvPr>
        </p:nvSpPr>
        <p:spPr>
          <a:xfrm>
            <a:off x="3657600" y="3453047"/>
            <a:ext cx="67056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9" name="TextBox 8"/>
          <p:cNvSpPr txBox="1"/>
          <p:nvPr/>
        </p:nvSpPr>
        <p:spPr>
          <a:xfrm>
            <a:off x="3247136" y="3331464"/>
            <a:ext cx="6096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1" name="Title 10"/>
          <p:cNvSpPr>
            <a:spLocks noGrp="1"/>
          </p:cNvSpPr>
          <p:nvPr>
            <p:ph type="title"/>
          </p:nvPr>
        </p:nvSpPr>
        <p:spPr/>
        <p:txBody>
          <a:bodyPr/>
          <a:lstStyle/>
          <a:p>
            <a:r>
              <a:rPr lang="nl-NL" smtClean="0"/>
              <a:t>Klik om de stijl te bewerken</a:t>
            </a:r>
            <a:endParaRPr lang="en-US"/>
          </a:p>
        </p:txBody>
      </p:sp>
      <p:sp>
        <p:nvSpPr>
          <p:cNvPr id="13" name="Date Placeholder 12"/>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14" name="Slide Number Placeholder 13"/>
          <p:cNvSpPr>
            <a:spLocks noGrp="1"/>
          </p:cNvSpPr>
          <p:nvPr>
            <p:ph type="sldNum" sz="quarter" idx="11"/>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
        <p:nvSpPr>
          <p:cNvPr id="15" name="Footer Placeholder 14"/>
          <p:cNvSpPr>
            <a:spLocks noGrp="1"/>
          </p:cNvSpPr>
          <p:nvPr>
            <p:ph type="ftr" sz="quarter" idx="12"/>
          </p:nvPr>
        </p:nvSpPr>
        <p:spPr/>
        <p:txBody>
          <a:bodyPr/>
          <a:lstStyle/>
          <a:p>
            <a:endParaRPr lang="nl-NL">
              <a:solidFill>
                <a:prstClr val="white">
                  <a:alpha val="60000"/>
                </a:prstClr>
              </a:solidFill>
            </a:endParaRPr>
          </a:p>
        </p:txBody>
      </p:sp>
    </p:spTree>
    <p:extLst>
      <p:ext uri="{BB962C8B-B14F-4D97-AF65-F5344CB8AC3E}">
        <p14:creationId xmlns:p14="http://schemas.microsoft.com/office/powerpoint/2010/main" val="13350884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a:xfrm>
            <a:off x="2844800" y="685808"/>
            <a:ext cx="7721600" cy="3505199"/>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5" name="Footer Placeholder 4"/>
          <p:cNvSpPr>
            <a:spLocks noGrp="1"/>
          </p:cNvSpPr>
          <p:nvPr>
            <p:ph type="ftr" sz="quarter" idx="11"/>
          </p:nvPr>
        </p:nvSpPr>
        <p:spPr/>
        <p:txBody>
          <a:bodyPr/>
          <a:lstStyle/>
          <a:p>
            <a:endParaRPr lang="nl-NL">
              <a:solidFill>
                <a:prstClr val="white">
                  <a:alpha val="60000"/>
                </a:prstClr>
              </a:solidFill>
            </a:endParaRPr>
          </a:p>
        </p:txBody>
      </p:sp>
      <p:sp>
        <p:nvSpPr>
          <p:cNvPr id="6" name="Slide Number Placeholder 5"/>
          <p:cNvSpPr>
            <a:spLocks noGrp="1"/>
          </p:cNvSpPr>
          <p:nvPr>
            <p:ph type="sldNum" sz="quarter" idx="12"/>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Tree>
    <p:extLst>
      <p:ext uri="{BB962C8B-B14F-4D97-AF65-F5344CB8AC3E}">
        <p14:creationId xmlns:p14="http://schemas.microsoft.com/office/powerpoint/2010/main" val="39354942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800" y="609601"/>
            <a:ext cx="2844800" cy="5181600"/>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3860800" y="685801"/>
            <a:ext cx="6705600" cy="4572000"/>
          </a:xfrm>
        </p:spPr>
        <p:txBody>
          <a:bodyPr vert="eaVert" ancho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5" name="Footer Placeholder 4"/>
          <p:cNvSpPr>
            <a:spLocks noGrp="1"/>
          </p:cNvSpPr>
          <p:nvPr>
            <p:ph type="ftr" sz="quarter" idx="11"/>
          </p:nvPr>
        </p:nvSpPr>
        <p:spPr/>
        <p:txBody>
          <a:bodyPr/>
          <a:lstStyle/>
          <a:p>
            <a:endParaRPr lang="nl-NL">
              <a:solidFill>
                <a:prstClr val="white">
                  <a:alpha val="60000"/>
                </a:prstClr>
              </a:solidFill>
            </a:endParaRPr>
          </a:p>
        </p:txBody>
      </p:sp>
      <p:sp>
        <p:nvSpPr>
          <p:cNvPr id="6" name="Slide Number Placeholder 5"/>
          <p:cNvSpPr>
            <a:spLocks noGrp="1"/>
          </p:cNvSpPr>
          <p:nvPr>
            <p:ph type="sldNum" sz="quarter" idx="12"/>
          </p:nvPr>
        </p:nvSpPr>
        <p:spPr/>
        <p:txBody>
          <a:body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Tree>
    <p:extLst>
      <p:ext uri="{BB962C8B-B14F-4D97-AF65-F5344CB8AC3E}">
        <p14:creationId xmlns:p14="http://schemas.microsoft.com/office/powerpoint/2010/main" val="32892942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457835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3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445FC3E-17CA-4D99-8314-FB06F342E85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68CA8CF-CC4C-407E-A2E8-FA764CDE95F3}" type="slidenum">
              <a:rPr lang="nl-NL" smtClean="0"/>
              <a:t>‹nr.›</a:t>
            </a:fld>
            <a:endParaRPr lang="nl-NL"/>
          </a:p>
        </p:txBody>
      </p:sp>
    </p:spTree>
    <p:extLst>
      <p:ext uri="{BB962C8B-B14F-4D97-AF65-F5344CB8AC3E}">
        <p14:creationId xmlns:p14="http://schemas.microsoft.com/office/powerpoint/2010/main" val="28245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9602877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7772412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8384593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white">
                  <a:tint val="75000"/>
                </a:prstClr>
              </a:solidFill>
            </a:endParaRPr>
          </a:p>
        </p:txBody>
      </p:sp>
      <p:sp>
        <p:nvSpPr>
          <p:cNvPr id="9" name="Tijdelijke aanduiding voor dianummer 8"/>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6818747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white">
                  <a:tint val="75000"/>
                </a:prstClr>
              </a:solidFill>
            </a:endParaRPr>
          </a:p>
        </p:txBody>
      </p:sp>
      <p:sp>
        <p:nvSpPr>
          <p:cNvPr id="5" name="Tijdelijke aanduiding voor dianummer 4"/>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4832209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white">
                  <a:tint val="75000"/>
                </a:prstClr>
              </a:solidFill>
            </a:endParaRPr>
          </a:p>
        </p:txBody>
      </p:sp>
      <p:sp>
        <p:nvSpPr>
          <p:cNvPr id="4" name="Tijdelijke aanduiding voor dianummer 3"/>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5674995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540628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white">
                  <a:tint val="75000"/>
                </a:prstClr>
              </a:solidFill>
            </a:endParaRPr>
          </a:p>
        </p:txBody>
      </p:sp>
      <p:sp>
        <p:nvSpPr>
          <p:cNvPr id="7" name="Tijdelijke aanduiding voor dianummer 6"/>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6821883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734271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white">
                  <a:tint val="75000"/>
                </a:prstClr>
              </a:solidFill>
            </a:endParaRPr>
          </a:p>
        </p:txBody>
      </p:sp>
      <p:sp>
        <p:nvSpPr>
          <p:cNvPr id="6" name="Tijdelijke aanduiding voor dianummer 5"/>
          <p:cNvSpPr>
            <a:spLocks noGrp="1"/>
          </p:cNvSpPr>
          <p:nvPr>
            <p:ph type="sldNum" sz="quarter" idx="12"/>
          </p:nvPr>
        </p:nvSpPr>
        <p:spPr/>
        <p:txBody>
          <a:body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75771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1.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7.pn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6.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6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5FC3E-17CA-4D99-8314-FB06F342E853}" type="datetimeFigureOut">
              <a:rPr lang="nl-NL" smtClean="0"/>
              <a:t>29-6-2015</a:t>
            </a:fld>
            <a:endParaRPr lang="nl-NL"/>
          </a:p>
        </p:txBody>
      </p:sp>
      <p:sp>
        <p:nvSpPr>
          <p:cNvPr id="5" name="Tijdelijke aanduiding voor voettekst 4"/>
          <p:cNvSpPr>
            <a:spLocks noGrp="1"/>
          </p:cNvSpPr>
          <p:nvPr>
            <p:ph type="ftr" sz="quarter" idx="3"/>
          </p:nvPr>
        </p:nvSpPr>
        <p:spPr>
          <a:xfrm>
            <a:off x="4038600" y="635636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6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CA8CF-CC4C-407E-A2E8-FA764CDE95F3}" type="slidenum">
              <a:rPr lang="nl-NL" smtClean="0"/>
              <a:t>‹nr.›</a:t>
            </a:fld>
            <a:endParaRPr lang="nl-NL"/>
          </a:p>
        </p:txBody>
      </p:sp>
    </p:spTree>
    <p:extLst>
      <p:ext uri="{BB962C8B-B14F-4D97-AF65-F5344CB8AC3E}">
        <p14:creationId xmlns:p14="http://schemas.microsoft.com/office/powerpoint/2010/main" val="1478308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nl-NL" smtClean="0"/>
              <a:t>Klik om de stijl te bewerken</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nl-NL" smtClean="0"/>
              <a:t>Klik om de modelstijlen te bewerken</a:t>
            </a:r>
          </a:p>
          <a:p>
            <a:pPr lvl="1" eaLnBrk="1" latinLnBrk="0" hangingPunct="1"/>
            <a:r>
              <a:rPr kumimoji="0" lang="nl-NL" smtClean="0"/>
              <a:t>Tweede niveau</a:t>
            </a:r>
          </a:p>
          <a:p>
            <a:pPr lvl="2" eaLnBrk="1" latinLnBrk="0" hangingPunct="1"/>
            <a:r>
              <a:rPr kumimoji="0" lang="nl-NL" smtClean="0"/>
              <a:t>Derde niveau</a:t>
            </a:r>
          </a:p>
          <a:p>
            <a:pPr lvl="3" eaLnBrk="1" latinLnBrk="0" hangingPunct="1"/>
            <a:r>
              <a:rPr kumimoji="0" lang="nl-NL" smtClean="0"/>
              <a:t>Vierde niveau</a:t>
            </a:r>
          </a:p>
          <a:p>
            <a:pPr lvl="4" eaLnBrk="1" latinLnBrk="0" hangingPunct="1"/>
            <a:r>
              <a:rPr kumimoji="0" lang="nl-NL" smtClean="0"/>
              <a:t>Vijfde niveau</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2523EA3-25CF-4128-84B0-660D68B7F4A5}" type="datetimeFigureOut">
              <a:rPr lang="nl-NL" smtClean="0">
                <a:solidFill>
                  <a:srgbClr val="073E87">
                    <a:shade val="90000"/>
                  </a:srgbClr>
                </a:solidFill>
              </a:rPr>
              <a:pPr/>
              <a:t>29-6-2015</a:t>
            </a:fld>
            <a:endParaRPr lang="nl-NL">
              <a:solidFill>
                <a:srgbClr val="073E87">
                  <a:shade val="90000"/>
                </a:srgbClr>
              </a:solidFill>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nl-NL">
              <a:solidFill>
                <a:srgbClr val="073E87">
                  <a:shade val="90000"/>
                </a:srgbClr>
              </a:solidFill>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EDB6C64-FF84-4DF3-B2C2-BA1E75E8F797}" type="slidenum">
              <a:rPr lang="nl-NL" smtClean="0">
                <a:solidFill>
                  <a:srgbClr val="073E87">
                    <a:shade val="90000"/>
                  </a:srgbClr>
                </a:solidFill>
              </a:rPr>
              <a:pPr/>
              <a:t>‹nr.›</a:t>
            </a:fld>
            <a:endParaRPr lang="nl-NL">
              <a:solidFill>
                <a:srgbClr val="073E87">
                  <a:shade val="90000"/>
                </a:srgbClr>
              </a:solidFill>
            </a:endParaRPr>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grpSp>
    </p:spTree>
    <p:extLst>
      <p:ext uri="{BB962C8B-B14F-4D97-AF65-F5344CB8AC3E}">
        <p14:creationId xmlns:p14="http://schemas.microsoft.com/office/powerpoint/2010/main" val="135470521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90625" y="446484"/>
            <a:ext cx="9810750" cy="148232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5062">
                <a:solidFill>
                  <a:srgbClr val="3E231A"/>
                </a:solidFill>
              </a:rPr>
              <a:t>Title Text</a:t>
            </a:r>
          </a:p>
        </p:txBody>
      </p:sp>
      <p:sp>
        <p:nvSpPr>
          <p:cNvPr id="3" name="Shape 3"/>
          <p:cNvSpPr>
            <a:spLocks noGrp="1"/>
          </p:cNvSpPr>
          <p:nvPr>
            <p:ph type="body" idx="1"/>
          </p:nvPr>
        </p:nvSpPr>
        <p:spPr>
          <a:xfrm>
            <a:off x="1190625" y="1982391"/>
            <a:ext cx="9810750" cy="410765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pPr lvl="0">
              <a:defRPr sz="1800">
                <a:solidFill>
                  <a:srgbClr val="000000"/>
                </a:solidFill>
              </a:defRPr>
            </a:pPr>
            <a:r>
              <a:rPr sz="2672">
                <a:solidFill>
                  <a:srgbClr val="3E231A"/>
                </a:solidFill>
              </a:rPr>
              <a:t>Body Level One</a:t>
            </a:r>
          </a:p>
          <a:p>
            <a:pPr lvl="1">
              <a:defRPr sz="1800">
                <a:solidFill>
                  <a:srgbClr val="000000"/>
                </a:solidFill>
              </a:defRPr>
            </a:pPr>
            <a:r>
              <a:rPr sz="2672">
                <a:solidFill>
                  <a:srgbClr val="3E231A"/>
                </a:solidFill>
              </a:rPr>
              <a:t>Body Level Two</a:t>
            </a:r>
          </a:p>
          <a:p>
            <a:pPr lvl="2">
              <a:defRPr sz="1800">
                <a:solidFill>
                  <a:srgbClr val="000000"/>
                </a:solidFill>
              </a:defRPr>
            </a:pPr>
            <a:r>
              <a:rPr sz="2672">
                <a:solidFill>
                  <a:srgbClr val="3E231A"/>
                </a:solidFill>
              </a:rPr>
              <a:t>Body Level Three</a:t>
            </a:r>
          </a:p>
          <a:p>
            <a:pPr lvl="3">
              <a:defRPr sz="1800">
                <a:solidFill>
                  <a:srgbClr val="000000"/>
                </a:solidFill>
              </a:defRPr>
            </a:pPr>
            <a:r>
              <a:rPr sz="2672">
                <a:solidFill>
                  <a:srgbClr val="3E231A"/>
                </a:solidFill>
              </a:rPr>
              <a:t>Body Level Four</a:t>
            </a:r>
          </a:p>
          <a:p>
            <a:pPr lvl="4">
              <a:defRPr sz="1800">
                <a:solidFill>
                  <a:srgbClr val="000000"/>
                </a:solidFill>
              </a:defRPr>
            </a:pPr>
            <a:r>
              <a:rPr sz="2672">
                <a:solidFill>
                  <a:srgbClr val="3E231A"/>
                </a:solidFill>
              </a:rPr>
              <a:t>Body Level Five</a:t>
            </a:r>
          </a:p>
        </p:txBody>
      </p:sp>
    </p:spTree>
    <p:extLst>
      <p:ext uri="{BB962C8B-B14F-4D97-AF65-F5344CB8AC3E}">
        <p14:creationId xmlns:p14="http://schemas.microsoft.com/office/powerpoint/2010/main" val="36715654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ransition spd="med"/>
  <p:txStyles>
    <p:titleStyle>
      <a:lvl1pPr algn="ctr" defTabSz="410751">
        <a:defRPr sz="5062">
          <a:solidFill>
            <a:srgbClr val="3E231A"/>
          </a:solidFill>
          <a:latin typeface="+mn-lt"/>
          <a:ea typeface="+mn-ea"/>
          <a:cs typeface="+mn-cs"/>
          <a:sym typeface="Papyrus"/>
        </a:defRPr>
      </a:lvl1pPr>
      <a:lvl2pPr indent="160729" algn="ctr" defTabSz="410751">
        <a:defRPr sz="5062">
          <a:solidFill>
            <a:srgbClr val="3E231A"/>
          </a:solidFill>
          <a:latin typeface="+mn-lt"/>
          <a:ea typeface="+mn-ea"/>
          <a:cs typeface="+mn-cs"/>
          <a:sym typeface="Papyrus"/>
        </a:defRPr>
      </a:lvl2pPr>
      <a:lvl3pPr indent="321457" algn="ctr" defTabSz="410751">
        <a:defRPr sz="5062">
          <a:solidFill>
            <a:srgbClr val="3E231A"/>
          </a:solidFill>
          <a:latin typeface="+mn-lt"/>
          <a:ea typeface="+mn-ea"/>
          <a:cs typeface="+mn-cs"/>
          <a:sym typeface="Papyrus"/>
        </a:defRPr>
      </a:lvl3pPr>
      <a:lvl4pPr indent="482186" algn="ctr" defTabSz="410751">
        <a:defRPr sz="5062">
          <a:solidFill>
            <a:srgbClr val="3E231A"/>
          </a:solidFill>
          <a:latin typeface="+mn-lt"/>
          <a:ea typeface="+mn-ea"/>
          <a:cs typeface="+mn-cs"/>
          <a:sym typeface="Papyrus"/>
        </a:defRPr>
      </a:lvl4pPr>
      <a:lvl5pPr indent="642915" algn="ctr" defTabSz="410751">
        <a:defRPr sz="5062">
          <a:solidFill>
            <a:srgbClr val="3E231A"/>
          </a:solidFill>
          <a:latin typeface="+mn-lt"/>
          <a:ea typeface="+mn-ea"/>
          <a:cs typeface="+mn-cs"/>
          <a:sym typeface="Papyrus"/>
        </a:defRPr>
      </a:lvl5pPr>
      <a:lvl6pPr indent="803643" algn="ctr" defTabSz="410751">
        <a:defRPr sz="5062">
          <a:solidFill>
            <a:srgbClr val="3E231A"/>
          </a:solidFill>
          <a:latin typeface="+mn-lt"/>
          <a:ea typeface="+mn-ea"/>
          <a:cs typeface="+mn-cs"/>
          <a:sym typeface="Papyrus"/>
        </a:defRPr>
      </a:lvl6pPr>
      <a:lvl7pPr indent="964372" algn="ctr" defTabSz="410751">
        <a:defRPr sz="5062">
          <a:solidFill>
            <a:srgbClr val="3E231A"/>
          </a:solidFill>
          <a:latin typeface="+mn-lt"/>
          <a:ea typeface="+mn-ea"/>
          <a:cs typeface="+mn-cs"/>
          <a:sym typeface="Papyrus"/>
        </a:defRPr>
      </a:lvl7pPr>
      <a:lvl8pPr indent="1125101" algn="ctr" defTabSz="410751">
        <a:defRPr sz="5062">
          <a:solidFill>
            <a:srgbClr val="3E231A"/>
          </a:solidFill>
          <a:latin typeface="+mn-lt"/>
          <a:ea typeface="+mn-ea"/>
          <a:cs typeface="+mn-cs"/>
          <a:sym typeface="Papyrus"/>
        </a:defRPr>
      </a:lvl8pPr>
      <a:lvl9pPr indent="1285829" algn="ctr" defTabSz="410751">
        <a:defRPr sz="5062">
          <a:solidFill>
            <a:srgbClr val="3E231A"/>
          </a:solidFill>
          <a:latin typeface="+mn-lt"/>
          <a:ea typeface="+mn-ea"/>
          <a:cs typeface="+mn-cs"/>
          <a:sym typeface="Papyrus"/>
        </a:defRPr>
      </a:lvl9pPr>
    </p:titleStyle>
    <p:bodyStyle>
      <a:lvl1pPr marL="330387" indent="-330387" defTabSz="410751">
        <a:spcBef>
          <a:spcPts val="2109"/>
        </a:spcBef>
        <a:buSzPct val="25000"/>
        <a:buBlip>
          <a:blip r:embed="rId15"/>
        </a:buBlip>
        <a:defRPr sz="2672">
          <a:solidFill>
            <a:srgbClr val="3E231A"/>
          </a:solidFill>
          <a:latin typeface="+mn-lt"/>
          <a:ea typeface="+mn-ea"/>
          <a:cs typeface="+mn-cs"/>
          <a:sym typeface="Papyrus"/>
        </a:defRPr>
      </a:lvl1pPr>
      <a:lvl2pPr marL="660773" indent="-330387" defTabSz="410751">
        <a:spcBef>
          <a:spcPts val="2109"/>
        </a:spcBef>
        <a:buSzPct val="25000"/>
        <a:buBlip>
          <a:blip r:embed="rId15"/>
        </a:buBlip>
        <a:defRPr sz="2672">
          <a:solidFill>
            <a:srgbClr val="3E231A"/>
          </a:solidFill>
          <a:latin typeface="+mn-lt"/>
          <a:ea typeface="+mn-ea"/>
          <a:cs typeface="+mn-cs"/>
          <a:sym typeface="Papyrus"/>
        </a:defRPr>
      </a:lvl2pPr>
      <a:lvl3pPr marL="991160" indent="-330387" defTabSz="410751">
        <a:spcBef>
          <a:spcPts val="2109"/>
        </a:spcBef>
        <a:buSzPct val="25000"/>
        <a:buBlip>
          <a:blip r:embed="rId15"/>
        </a:buBlip>
        <a:defRPr sz="2672">
          <a:solidFill>
            <a:srgbClr val="3E231A"/>
          </a:solidFill>
          <a:latin typeface="+mn-lt"/>
          <a:ea typeface="+mn-ea"/>
          <a:cs typeface="+mn-cs"/>
          <a:sym typeface="Papyrus"/>
        </a:defRPr>
      </a:lvl3pPr>
      <a:lvl4pPr marL="1321547" indent="-330387" defTabSz="410751">
        <a:spcBef>
          <a:spcPts val="2109"/>
        </a:spcBef>
        <a:buSzPct val="25000"/>
        <a:buBlip>
          <a:blip r:embed="rId15"/>
        </a:buBlip>
        <a:defRPr sz="2672">
          <a:solidFill>
            <a:srgbClr val="3E231A"/>
          </a:solidFill>
          <a:latin typeface="+mn-lt"/>
          <a:ea typeface="+mn-ea"/>
          <a:cs typeface="+mn-cs"/>
          <a:sym typeface="Papyrus"/>
        </a:defRPr>
      </a:lvl4pPr>
      <a:lvl5pPr marL="1651933" indent="-330387" defTabSz="410751">
        <a:spcBef>
          <a:spcPts val="2109"/>
        </a:spcBef>
        <a:buSzPct val="25000"/>
        <a:buBlip>
          <a:blip r:embed="rId15"/>
        </a:buBlip>
        <a:defRPr sz="2672">
          <a:solidFill>
            <a:srgbClr val="3E231A"/>
          </a:solidFill>
          <a:latin typeface="+mn-lt"/>
          <a:ea typeface="+mn-ea"/>
          <a:cs typeface="+mn-cs"/>
          <a:sym typeface="Papyrus"/>
        </a:defRPr>
      </a:lvl5pPr>
      <a:lvl6pPr marL="1982320" indent="-330387" defTabSz="410751">
        <a:spcBef>
          <a:spcPts val="2109"/>
        </a:spcBef>
        <a:buSzPct val="25000"/>
        <a:buBlip>
          <a:blip r:embed="rId15"/>
        </a:buBlip>
        <a:defRPr sz="2672">
          <a:solidFill>
            <a:srgbClr val="3E231A"/>
          </a:solidFill>
          <a:latin typeface="+mn-lt"/>
          <a:ea typeface="+mn-ea"/>
          <a:cs typeface="+mn-cs"/>
          <a:sym typeface="Papyrus"/>
        </a:defRPr>
      </a:lvl6pPr>
      <a:lvl7pPr marL="2312707" indent="-330387" defTabSz="410751">
        <a:spcBef>
          <a:spcPts val="2109"/>
        </a:spcBef>
        <a:buSzPct val="25000"/>
        <a:buBlip>
          <a:blip r:embed="rId15"/>
        </a:buBlip>
        <a:defRPr sz="2672">
          <a:solidFill>
            <a:srgbClr val="3E231A"/>
          </a:solidFill>
          <a:latin typeface="+mn-lt"/>
          <a:ea typeface="+mn-ea"/>
          <a:cs typeface="+mn-cs"/>
          <a:sym typeface="Papyrus"/>
        </a:defRPr>
      </a:lvl7pPr>
      <a:lvl8pPr marL="2643094" indent="-330387" defTabSz="410751">
        <a:spcBef>
          <a:spcPts val="2109"/>
        </a:spcBef>
        <a:buSzPct val="25000"/>
        <a:buBlip>
          <a:blip r:embed="rId15"/>
        </a:buBlip>
        <a:defRPr sz="2672">
          <a:solidFill>
            <a:srgbClr val="3E231A"/>
          </a:solidFill>
          <a:latin typeface="+mn-lt"/>
          <a:ea typeface="+mn-ea"/>
          <a:cs typeface="+mn-cs"/>
          <a:sym typeface="Papyrus"/>
        </a:defRPr>
      </a:lvl8pPr>
      <a:lvl9pPr marL="2973480" indent="-330387" defTabSz="410751">
        <a:spcBef>
          <a:spcPts val="2109"/>
        </a:spcBef>
        <a:buSzPct val="25000"/>
        <a:buBlip>
          <a:blip r:embed="rId15"/>
        </a:buBlip>
        <a:defRPr sz="2672">
          <a:solidFill>
            <a:srgbClr val="3E231A"/>
          </a:solidFill>
          <a:latin typeface="+mn-lt"/>
          <a:ea typeface="+mn-ea"/>
          <a:cs typeface="+mn-cs"/>
          <a:sym typeface="Papyrus"/>
        </a:defRPr>
      </a:lvl9pPr>
    </p:bodyStyle>
    <p:otherStyle>
      <a:lvl1pPr algn="ctr" defTabSz="410751">
        <a:defRPr>
          <a:solidFill>
            <a:schemeClr val="tx1"/>
          </a:solidFill>
          <a:latin typeface="+mn-lt"/>
          <a:ea typeface="+mn-ea"/>
          <a:cs typeface="+mn-cs"/>
          <a:sym typeface="Papyrus"/>
        </a:defRPr>
      </a:lvl1pPr>
      <a:lvl2pPr indent="160729" algn="ctr" defTabSz="410751">
        <a:defRPr>
          <a:solidFill>
            <a:schemeClr val="tx1"/>
          </a:solidFill>
          <a:latin typeface="+mn-lt"/>
          <a:ea typeface="+mn-ea"/>
          <a:cs typeface="+mn-cs"/>
          <a:sym typeface="Papyrus"/>
        </a:defRPr>
      </a:lvl2pPr>
      <a:lvl3pPr indent="321457" algn="ctr" defTabSz="410751">
        <a:defRPr>
          <a:solidFill>
            <a:schemeClr val="tx1"/>
          </a:solidFill>
          <a:latin typeface="+mn-lt"/>
          <a:ea typeface="+mn-ea"/>
          <a:cs typeface="+mn-cs"/>
          <a:sym typeface="Papyrus"/>
        </a:defRPr>
      </a:lvl3pPr>
      <a:lvl4pPr indent="482186" algn="ctr" defTabSz="410751">
        <a:defRPr>
          <a:solidFill>
            <a:schemeClr val="tx1"/>
          </a:solidFill>
          <a:latin typeface="+mn-lt"/>
          <a:ea typeface="+mn-ea"/>
          <a:cs typeface="+mn-cs"/>
          <a:sym typeface="Papyrus"/>
        </a:defRPr>
      </a:lvl4pPr>
      <a:lvl5pPr indent="642915" algn="ctr" defTabSz="410751">
        <a:defRPr>
          <a:solidFill>
            <a:schemeClr val="tx1"/>
          </a:solidFill>
          <a:latin typeface="+mn-lt"/>
          <a:ea typeface="+mn-ea"/>
          <a:cs typeface="+mn-cs"/>
          <a:sym typeface="Papyrus"/>
        </a:defRPr>
      </a:lvl5pPr>
      <a:lvl6pPr indent="803643" algn="ctr" defTabSz="410751">
        <a:defRPr>
          <a:solidFill>
            <a:schemeClr val="tx1"/>
          </a:solidFill>
          <a:latin typeface="+mn-lt"/>
          <a:ea typeface="+mn-ea"/>
          <a:cs typeface="+mn-cs"/>
          <a:sym typeface="Papyrus"/>
        </a:defRPr>
      </a:lvl6pPr>
      <a:lvl7pPr indent="964372" algn="ctr" defTabSz="410751">
        <a:defRPr>
          <a:solidFill>
            <a:schemeClr val="tx1"/>
          </a:solidFill>
          <a:latin typeface="+mn-lt"/>
          <a:ea typeface="+mn-ea"/>
          <a:cs typeface="+mn-cs"/>
          <a:sym typeface="Papyrus"/>
        </a:defRPr>
      </a:lvl7pPr>
      <a:lvl8pPr indent="1125101" algn="ctr" defTabSz="410751">
        <a:defRPr>
          <a:solidFill>
            <a:schemeClr val="tx1"/>
          </a:solidFill>
          <a:latin typeface="+mn-lt"/>
          <a:ea typeface="+mn-ea"/>
          <a:cs typeface="+mn-cs"/>
          <a:sym typeface="Papyrus"/>
        </a:defRPr>
      </a:lvl8pPr>
      <a:lvl9pPr indent="1285829" algn="ctr" defTabSz="410751">
        <a:defRPr>
          <a:solidFill>
            <a:schemeClr val="tx1"/>
          </a:solidFill>
          <a:latin typeface="+mn-lt"/>
          <a:ea typeface="+mn-ea"/>
          <a:cs typeface="+mn-cs"/>
          <a:sym typeface="Papyru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Placeholder 1"/>
          <p:cNvSpPr>
            <a:spLocks noGrp="1"/>
          </p:cNvSpPr>
          <p:nvPr>
            <p:ph type="title"/>
          </p:nvPr>
        </p:nvSpPr>
        <p:spPr>
          <a:xfrm>
            <a:off x="1219200" y="1544726"/>
            <a:ext cx="9753600" cy="1154097"/>
          </a:xfrm>
          <a:prstGeom prst="rect">
            <a:avLst/>
          </a:prstGeom>
        </p:spPr>
        <p:txBody>
          <a:bodyPr vert="horz" lIns="91440" tIns="45720" rIns="91440" bIns="45720" rtlCol="0" anchor="b">
            <a:normAutofit/>
          </a:bodyPr>
          <a:lstStyle/>
          <a:p>
            <a:r>
              <a:rPr lang="nl-NL" smtClean="0"/>
              <a:t>Klik om de stijl te bewerken</a:t>
            </a:r>
            <a:endParaRPr lang="en-US" dirty="0"/>
          </a:p>
        </p:txBody>
      </p:sp>
      <p:sp>
        <p:nvSpPr>
          <p:cNvPr id="3" name="Text Placeholder 2"/>
          <p:cNvSpPr>
            <a:spLocks noGrp="1"/>
          </p:cNvSpPr>
          <p:nvPr>
            <p:ph type="body" idx="1"/>
          </p:nvPr>
        </p:nvSpPr>
        <p:spPr>
          <a:xfrm>
            <a:off x="1219200" y="2769844"/>
            <a:ext cx="9753600" cy="3539527"/>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2"/>
          </p:nvPr>
        </p:nvSpPr>
        <p:spPr>
          <a:xfrm>
            <a:off x="8010256"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FC871F1A-DD14-47D7-8DCB-C72BA1E7081F}" type="datetimeFigureOut">
              <a:rPr lang="nl-NL" smtClean="0">
                <a:solidFill>
                  <a:prstClr val="white">
                    <a:alpha val="50000"/>
                  </a:prstClr>
                </a:solidFill>
              </a:rPr>
              <a:pPr/>
              <a:t>29-6-2015</a:t>
            </a:fld>
            <a:endParaRPr lang="nl-NL" dirty="0">
              <a:solidFill>
                <a:prstClr val="white">
                  <a:alpha val="50000"/>
                </a:prstClr>
              </a:solidFill>
            </a:endParaRPr>
          </a:p>
        </p:txBody>
      </p:sp>
      <p:sp>
        <p:nvSpPr>
          <p:cNvPr id="6" name="Slide Number Placeholder 5"/>
          <p:cNvSpPr>
            <a:spLocks noGrp="1"/>
          </p:cNvSpPr>
          <p:nvPr>
            <p:ph type="sldNum" sz="quarter" idx="4"/>
          </p:nvPr>
        </p:nvSpPr>
        <p:spPr>
          <a:xfrm>
            <a:off x="9752561" y="548797"/>
            <a:ext cx="1254937" cy="301752"/>
          </a:xfrm>
          <a:prstGeom prst="rect">
            <a:avLst/>
          </a:prstGeom>
        </p:spPr>
        <p:txBody>
          <a:bodyPr vert="horz" lIns="91440" tIns="45720" rIns="91440" bIns="45720" rtlCol="0" anchor="ctr"/>
          <a:lstStyle>
            <a:lvl1pPr algn="r">
              <a:defRPr sz="1200">
                <a:solidFill>
                  <a:schemeClr val="tx1"/>
                </a:solidFill>
              </a:defRPr>
            </a:lvl1pPr>
          </a:lstStyle>
          <a:p>
            <a:fld id="{FB298550-D48C-4AE4-986F-4637B544F0AC}" type="slidenum">
              <a:rPr lang="nl-NL" smtClean="0">
                <a:solidFill>
                  <a:prstClr val="white"/>
                </a:solidFill>
              </a:rPr>
              <a:pPr/>
              <a:t>‹nr.›</a:t>
            </a:fld>
            <a:endParaRPr lang="nl-NL" dirty="0">
              <a:solidFill>
                <a:prstClr val="white"/>
              </a:solidFill>
            </a:endParaRPr>
          </a:p>
        </p:txBody>
      </p:sp>
      <p:sp>
        <p:nvSpPr>
          <p:cNvPr id="5" name="Footer Placeholder 4"/>
          <p:cNvSpPr>
            <a:spLocks noGrp="1"/>
          </p:cNvSpPr>
          <p:nvPr>
            <p:ph type="ftr" sz="quarter" idx="3"/>
          </p:nvPr>
        </p:nvSpPr>
        <p:spPr>
          <a:xfrm>
            <a:off x="8011591" y="855960"/>
            <a:ext cx="2995319" cy="301227"/>
          </a:xfrm>
          <a:prstGeom prst="rect">
            <a:avLst/>
          </a:prstGeom>
        </p:spPr>
        <p:txBody>
          <a:bodyPr vert="horz" lIns="91440" tIns="0" rIns="91440" bIns="45720" rtlCol="0" anchor="t"/>
          <a:lstStyle>
            <a:lvl1pPr algn="l">
              <a:defRPr sz="1000">
                <a:solidFill>
                  <a:schemeClr val="tx1"/>
                </a:solidFill>
              </a:defRPr>
            </a:lvl1pPr>
          </a:lstStyle>
          <a:p>
            <a:endParaRPr lang="nl-NL" dirty="0">
              <a:solidFill>
                <a:prstClr val="white"/>
              </a:solidFill>
            </a:endParaRPr>
          </a:p>
        </p:txBody>
      </p:sp>
    </p:spTree>
    <p:extLst>
      <p:ext uri="{BB962C8B-B14F-4D97-AF65-F5344CB8AC3E}">
        <p14:creationId xmlns:p14="http://schemas.microsoft.com/office/powerpoint/2010/main" val="36691692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8FB3E-F40B-4CBD-BFF3-CD2CB7AAB4B0}"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Tijdelijke aanduiding voor dianumm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CB388-5CD9-46DD-A443-62170C001E5A}"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210058751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BBEF0-1FFD-43E5-A847-69A291405B00}"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633C8-CAC7-4A06-A087-F7D6C2C0F1E4}"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6595716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nl-NL" smtClean="0"/>
              <a:t>Klik om de stijl te bewerken</a:t>
            </a:r>
            <a:endParaRPr lang="en-US" dirty="0"/>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2"/>
          </p:nvPr>
        </p:nvSpPr>
        <p:spPr>
          <a:xfrm>
            <a:off x="8484463" y="6356359"/>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5403615D-E9D4-4962-8E65-A1D64DE78045}" type="datetimeFigureOut">
              <a:rPr lang="nl-NL" smtClean="0">
                <a:solidFill>
                  <a:prstClr val="black">
                    <a:lumMod val="65000"/>
                    <a:lumOff val="35000"/>
                  </a:prstClr>
                </a:solidFill>
              </a:rPr>
              <a:pPr/>
              <a:t>29-6-2015</a:t>
            </a:fld>
            <a:endParaRPr lang="nl-NL">
              <a:solidFill>
                <a:prstClr val="black">
                  <a:lumMod val="65000"/>
                  <a:lumOff val="35000"/>
                </a:prstClr>
              </a:solidFill>
            </a:endParaRPr>
          </a:p>
        </p:txBody>
      </p:sp>
      <p:sp>
        <p:nvSpPr>
          <p:cNvPr id="5" name="Footer Placeholder 4"/>
          <p:cNvSpPr>
            <a:spLocks noGrp="1"/>
          </p:cNvSpPr>
          <p:nvPr>
            <p:ph type="ftr" sz="quarter" idx="3"/>
          </p:nvPr>
        </p:nvSpPr>
        <p:spPr>
          <a:xfrm>
            <a:off x="878887" y="6356359"/>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nl-NL">
              <a:solidFill>
                <a:prstClr val="black">
                  <a:lumMod val="65000"/>
                  <a:lumOff val="35000"/>
                </a:prstClr>
              </a:solidFill>
            </a:endParaRPr>
          </a:p>
        </p:txBody>
      </p:sp>
      <p:sp>
        <p:nvSpPr>
          <p:cNvPr id="6" name="Slide Number Placeholder 5"/>
          <p:cNvSpPr>
            <a:spLocks noGrp="1"/>
          </p:cNvSpPr>
          <p:nvPr>
            <p:ph type="sldNum" sz="quarter" idx="4"/>
          </p:nvPr>
        </p:nvSpPr>
        <p:spPr>
          <a:xfrm>
            <a:off x="11391039" y="6356359"/>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52180D5-2B04-4AB8-A9C1-CC2AA970C127}" type="slidenum">
              <a:rPr lang="nl-NL" smtClean="0">
                <a:solidFill>
                  <a:prstClr val="black">
                    <a:lumMod val="65000"/>
                    <a:lumOff val="35000"/>
                  </a:prstClr>
                </a:solidFill>
              </a:rPr>
              <a:pPr/>
              <a:t>‹nr.›</a:t>
            </a:fld>
            <a:endParaRPr lang="nl-NL">
              <a:solidFill>
                <a:prstClr val="black">
                  <a:lumMod val="65000"/>
                  <a:lumOff val="35000"/>
                </a:prstClr>
              </a:solidFill>
            </a:endParaRPr>
          </a:p>
        </p:txBody>
      </p:sp>
      <p:sp>
        <p:nvSpPr>
          <p:cNvPr id="7" name="Oval 6"/>
          <p:cNvSpPr/>
          <p:nvPr/>
        </p:nvSpPr>
        <p:spPr>
          <a:xfrm>
            <a:off x="1127701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58828"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31533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090714-CA09-4F9B-99B3-94F4255B4695}"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13F0F-0FB8-4A2D-8AD1-FF879CD0FFB5}"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56365267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838200" y="365129"/>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Klik om de stijl te bewerken</a:t>
            </a:r>
          </a:p>
        </p:txBody>
      </p:sp>
      <p:sp>
        <p:nvSpPr>
          <p:cNvPr id="1027" name="Tijdelijke aanduiding voor tekst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p>
        </p:txBody>
      </p:sp>
      <p:sp>
        <p:nvSpPr>
          <p:cNvPr id="4" name="Tijdelijke aanduiding voor datum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3D0849FF-5771-4EE3-8CD3-D3561744541B}" type="datetimeFigureOut">
              <a:rPr lang="nl-NL">
                <a:solidFill>
                  <a:prstClr val="black">
                    <a:tint val="75000"/>
                  </a:prstClr>
                </a:solidFill>
              </a:rPr>
              <a:pPr>
                <a:defRPr/>
              </a:pPr>
              <a:t>29-6-2015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BACA7D1E-A22F-4B07-A044-3B4D7FCFFF88}" type="slidenum">
              <a:rPr lang="nl-NL">
                <a:solidFill>
                  <a:prstClr val="black">
                    <a:tint val="75000"/>
                  </a:prstClr>
                </a:solidFill>
              </a:rPr>
              <a:pPr>
                <a:defRPr/>
              </a:pPr>
              <a:t>‹nr.›</a:t>
            </a:fld>
            <a:endParaRPr lang="nl-NL">
              <a:solidFill>
                <a:prstClr val="black">
                  <a:tint val="75000"/>
                </a:prstClr>
              </a:solidFill>
            </a:endParaRPr>
          </a:p>
        </p:txBody>
      </p:sp>
    </p:spTree>
    <p:extLst>
      <p:ext uri="{BB962C8B-B14F-4D97-AF65-F5344CB8AC3E}">
        <p14:creationId xmlns:p14="http://schemas.microsoft.com/office/powerpoint/2010/main" val="95265107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2A"/>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rot="19724275">
            <a:off x="1830961" y="1038445"/>
            <a:ext cx="965416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rot="17656910">
            <a:off x="557464" y="419139"/>
            <a:ext cx="5538472" cy="5973945"/>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rot="19724275">
            <a:off x="4370608" y="116861"/>
            <a:ext cx="8639149"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1036320" y="4876800"/>
            <a:ext cx="10058400" cy="914400"/>
          </a:xfrm>
          <a:prstGeom prst="rect">
            <a:avLst/>
          </a:prstGeom>
        </p:spPr>
        <p:txBody>
          <a:bodyPr vert="horz" lIns="91440" tIns="45720" rIns="91440" bIns="45720" rtlCol="0" anchor="b">
            <a:noAutofit/>
          </a:bodyPr>
          <a:lstStyle/>
          <a:p>
            <a:r>
              <a:rPr lang="nl-NL" smtClean="0"/>
              <a:t>Klik om de stijl te bewerken</a:t>
            </a:r>
            <a:endParaRPr lang="en-US" dirty="0"/>
          </a:p>
        </p:txBody>
      </p:sp>
      <p:sp>
        <p:nvSpPr>
          <p:cNvPr id="3" name="Text Placeholder 2"/>
          <p:cNvSpPr>
            <a:spLocks noGrp="1"/>
          </p:cNvSpPr>
          <p:nvPr>
            <p:ph type="body" idx="1"/>
          </p:nvPr>
        </p:nvSpPr>
        <p:spPr>
          <a:xfrm>
            <a:off x="2844800" y="685808"/>
            <a:ext cx="8128000" cy="3657599"/>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229600" y="6154745"/>
            <a:ext cx="28448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3C1EFD20-DAFD-4370-84C8-AFFA2BC0A039}" type="datetimeFigureOut">
              <a:rPr lang="nl-NL" smtClean="0">
                <a:solidFill>
                  <a:prstClr val="white">
                    <a:alpha val="60000"/>
                  </a:prstClr>
                </a:solidFill>
              </a:rPr>
              <a:pPr/>
              <a:t>29-6-2015</a:t>
            </a:fld>
            <a:endParaRPr lang="nl-NL">
              <a:solidFill>
                <a:prstClr val="white">
                  <a:alpha val="60000"/>
                </a:prstClr>
              </a:solidFill>
            </a:endParaRPr>
          </a:p>
        </p:txBody>
      </p:sp>
      <p:sp>
        <p:nvSpPr>
          <p:cNvPr id="5" name="Footer Placeholder 4"/>
          <p:cNvSpPr>
            <a:spLocks noGrp="1"/>
          </p:cNvSpPr>
          <p:nvPr>
            <p:ph type="ftr" sz="quarter" idx="3"/>
          </p:nvPr>
        </p:nvSpPr>
        <p:spPr>
          <a:xfrm>
            <a:off x="1097280" y="6154745"/>
            <a:ext cx="6096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nl-NL">
              <a:solidFill>
                <a:prstClr val="white">
                  <a:alpha val="60000"/>
                </a:prstClr>
              </a:solidFill>
            </a:endParaRPr>
          </a:p>
        </p:txBody>
      </p:sp>
      <p:sp>
        <p:nvSpPr>
          <p:cNvPr id="6" name="Slide Number Placeholder 5"/>
          <p:cNvSpPr>
            <a:spLocks noGrp="1"/>
          </p:cNvSpPr>
          <p:nvPr>
            <p:ph type="sldNum" sz="quarter" idx="4"/>
          </p:nvPr>
        </p:nvSpPr>
        <p:spPr>
          <a:xfrm>
            <a:off x="1097280" y="5842000"/>
            <a:ext cx="28448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86E5FD15-C825-4B65-B99C-A21F9CD1DC5C}" type="slidenum">
              <a:rPr lang="nl-NL" smtClean="0">
                <a:solidFill>
                  <a:prstClr val="white">
                    <a:alpha val="60000"/>
                  </a:prstClr>
                </a:solidFill>
              </a:rPr>
              <a:pPr/>
              <a:t>‹nr.›</a:t>
            </a:fld>
            <a:endParaRPr lang="nl-NL">
              <a:solidFill>
                <a:prstClr val="white">
                  <a:alpha val="60000"/>
                </a:prstClr>
              </a:solidFill>
            </a:endParaRPr>
          </a:p>
        </p:txBody>
      </p:sp>
    </p:spTree>
    <p:extLst>
      <p:ext uri="{BB962C8B-B14F-4D97-AF65-F5344CB8AC3E}">
        <p14:creationId xmlns:p14="http://schemas.microsoft.com/office/powerpoint/2010/main" val="370864018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55000">
              <a:schemeClr val="bg1"/>
            </a:gs>
            <a:gs pos="100000">
              <a:schemeClr val="bg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D7CA1-2767-4F2B-AE90-89C7698E5101}" type="datetimeFigureOut">
              <a:rPr lang="nl-NL" smtClean="0">
                <a:solidFill>
                  <a:prstClr val="white">
                    <a:tint val="75000"/>
                  </a:prstClr>
                </a:solidFill>
              </a:rPr>
              <a:pPr/>
              <a:t>29-6-2015</a:t>
            </a:fld>
            <a:endParaRPr lang="nl-NL">
              <a:solidFill>
                <a:prstClr val="white">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367EE-CB1E-4A28-90BE-BC87FB6DB655}"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396774146"/>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0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0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0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0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0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9.xml"/></Relationships>
</file>

<file path=ppt/slides/_rels/slide1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89.xml"/><Relationship Id="rId5" Type="http://schemas.openxmlformats.org/officeDocument/2006/relationships/image" Target="../media/image101.png"/><Relationship Id="rId4" Type="http://schemas.openxmlformats.org/officeDocument/2006/relationships/image" Target="../media/image100.png"/></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90.xml"/><Relationship Id="rId5" Type="http://schemas.openxmlformats.org/officeDocument/2006/relationships/image" Target="../media/image103.png"/><Relationship Id="rId4" Type="http://schemas.openxmlformats.org/officeDocument/2006/relationships/image" Target="../media/image102.png"/></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90.xml"/><Relationship Id="rId5" Type="http://schemas.openxmlformats.org/officeDocument/2006/relationships/image" Target="../media/image105.png"/><Relationship Id="rId4" Type="http://schemas.openxmlformats.org/officeDocument/2006/relationships/image" Target="../media/image104.png"/></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90.xml"/><Relationship Id="rId4" Type="http://schemas.openxmlformats.org/officeDocument/2006/relationships/image" Target="../media/image106.png"/></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90.xml"/><Relationship Id="rId5" Type="http://schemas.openxmlformats.org/officeDocument/2006/relationships/image" Target="../media/image105.png"/><Relationship Id="rId4" Type="http://schemas.openxmlformats.org/officeDocument/2006/relationships/image" Target="../media/image107.png"/></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90.xml"/><Relationship Id="rId4" Type="http://schemas.openxmlformats.org/officeDocument/2006/relationships/image" Target="../media/image108.png"/></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90.xml"/><Relationship Id="rId6" Type="http://schemas.openxmlformats.org/officeDocument/2006/relationships/image" Target="../media/image105.png"/><Relationship Id="rId5" Type="http://schemas.openxmlformats.org/officeDocument/2006/relationships/image" Target="../media/image110.png"/><Relationship Id="rId4" Type="http://schemas.openxmlformats.org/officeDocument/2006/relationships/image" Target="../media/image10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05.png"/><Relationship Id="rId2" Type="http://schemas.openxmlformats.org/officeDocument/2006/relationships/slideLayout" Target="../slideLayouts/slideLayout90.xml"/><Relationship Id="rId1" Type="http://schemas.openxmlformats.org/officeDocument/2006/relationships/video" Target="https://www.youtube.com/embed/fktwPGCR7Yw" TargetMode="External"/><Relationship Id="rId6" Type="http://schemas.openxmlformats.org/officeDocument/2006/relationships/image" Target="../media/image112.jpeg"/><Relationship Id="rId5" Type="http://schemas.openxmlformats.org/officeDocument/2006/relationships/image" Target="../media/image111.png"/><Relationship Id="rId4" Type="http://schemas.openxmlformats.org/officeDocument/2006/relationships/image" Target="../media/image101.png"/></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90.xml"/><Relationship Id="rId5" Type="http://schemas.openxmlformats.org/officeDocument/2006/relationships/image" Target="../media/image105.png"/><Relationship Id="rId4" Type="http://schemas.openxmlformats.org/officeDocument/2006/relationships/image" Target="../media/image113.png"/></Relationships>
</file>

<file path=ppt/slides/_rels/slide1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90.xml"/><Relationship Id="rId5" Type="http://schemas.openxmlformats.org/officeDocument/2006/relationships/image" Target="../media/image115.png"/><Relationship Id="rId4" Type="http://schemas.openxmlformats.org/officeDocument/2006/relationships/image" Target="../media/image114.png"/></Relationships>
</file>

<file path=ppt/slides/_rels/slide1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90.xml"/><Relationship Id="rId5" Type="http://schemas.openxmlformats.org/officeDocument/2006/relationships/image" Target="../media/image116.png"/><Relationship Id="rId4" Type="http://schemas.openxmlformats.org/officeDocument/2006/relationships/image" Target="../media/image105.png"/></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90.xml"/><Relationship Id="rId4" Type="http://schemas.openxmlformats.org/officeDocument/2006/relationships/image" Target="../media/image114.png"/></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90.xml"/><Relationship Id="rId5" Type="http://schemas.openxmlformats.org/officeDocument/2006/relationships/image" Target="../media/image117.png"/><Relationship Id="rId4" Type="http://schemas.openxmlformats.org/officeDocument/2006/relationships/image" Target="../media/image114.png"/></Relationships>
</file>

<file path=ppt/slides/_rels/slide1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00.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01.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01.xml"/></Relationships>
</file>

<file path=ppt/slides/_rels/slide1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01.xml"/></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01.xml"/></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9.png"/><Relationship Id="rId1" Type="http://schemas.openxmlformats.org/officeDocument/2006/relationships/slideLayout" Target="../slideLayouts/slideLayout101.xml"/><Relationship Id="rId4" Type="http://schemas.openxmlformats.org/officeDocument/2006/relationships/image" Target="../media/image130.png"/></Relationships>
</file>

<file path=ppt/slides/_rels/slide1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01.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01.xml"/></Relationships>
</file>

<file path=ppt/slides/_rels/slide1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01.xml"/></Relationships>
</file>

<file path=ppt/slides/_rels/slide1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1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116.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1.jpeg"/><Relationship Id="rId1" Type="http://schemas.openxmlformats.org/officeDocument/2006/relationships/slideLayout" Target="../slideLayouts/slideLayout116.xml"/></Relationships>
</file>

<file path=ppt/slides/_rels/slide13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7.png"/><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39.jpeg"/><Relationship Id="rId1" Type="http://schemas.openxmlformats.org/officeDocument/2006/relationships/slideLayout" Target="../slideLayouts/slideLayout116.xml"/><Relationship Id="rId4" Type="http://schemas.openxmlformats.org/officeDocument/2006/relationships/image" Target="../media/image140.png"/></Relationships>
</file>

<file path=ppt/slides/_rels/slide14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41.jpeg"/><Relationship Id="rId1" Type="http://schemas.openxmlformats.org/officeDocument/2006/relationships/slideLayout" Target="../slideLayouts/slideLayout116.xml"/><Relationship Id="rId4" Type="http://schemas.openxmlformats.org/officeDocument/2006/relationships/image" Target="../media/image140.png"/></Relationships>
</file>

<file path=ppt/slides/_rels/slide14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39.jpeg"/><Relationship Id="rId1" Type="http://schemas.openxmlformats.org/officeDocument/2006/relationships/slideLayout" Target="../slideLayouts/slideLayout116.xml"/><Relationship Id="rId4" Type="http://schemas.openxmlformats.org/officeDocument/2006/relationships/image" Target="../media/image140.png"/></Relationships>
</file>

<file path=ppt/slides/_rels/slide14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40.png"/><Relationship Id="rId1" Type="http://schemas.openxmlformats.org/officeDocument/2006/relationships/slideLayout" Target="../slideLayouts/slideLayout116.xml"/><Relationship Id="rId4" Type="http://schemas.openxmlformats.org/officeDocument/2006/relationships/image" Target="../media/image141.jpeg"/></Relationships>
</file>

<file path=ppt/slides/_rels/slide14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116.xml"/><Relationship Id="rId4" Type="http://schemas.openxmlformats.org/officeDocument/2006/relationships/image" Target="../media/image139.jpeg"/></Relationships>
</file>

<file path=ppt/slides/_rels/slide14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7.png"/><Relationship Id="rId1" Type="http://schemas.openxmlformats.org/officeDocument/2006/relationships/slideLayout" Target="../slideLayouts/slideLayout116.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41.jpeg"/><Relationship Id="rId1" Type="http://schemas.openxmlformats.org/officeDocument/2006/relationships/slideLayout" Target="../slideLayouts/slideLayout116.xml"/><Relationship Id="rId4" Type="http://schemas.openxmlformats.org/officeDocument/2006/relationships/image" Target="../media/image140.png"/></Relationships>
</file>

<file path=ppt/slides/_rels/slide14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41.jpeg"/><Relationship Id="rId1" Type="http://schemas.openxmlformats.org/officeDocument/2006/relationships/slideLayout" Target="../slideLayouts/slideLayout116.xml"/><Relationship Id="rId4" Type="http://schemas.openxmlformats.org/officeDocument/2006/relationships/image" Target="../media/image140.png"/></Relationships>
</file>

<file path=ppt/slides/_rels/slide14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116.xml"/><Relationship Id="rId4" Type="http://schemas.openxmlformats.org/officeDocument/2006/relationships/image" Target="../media/image139.jpeg"/></Relationships>
</file>

<file path=ppt/slides/_rels/slide14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116.xml"/><Relationship Id="rId4" Type="http://schemas.openxmlformats.org/officeDocument/2006/relationships/image" Target="../media/image139.jpe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png"/><Relationship Id="rId1" Type="http://schemas.openxmlformats.org/officeDocument/2006/relationships/slideLayout" Target="../slideLayouts/slideLayout116.xml"/><Relationship Id="rId4" Type="http://schemas.openxmlformats.org/officeDocument/2006/relationships/image" Target="../media/image141.jpeg"/></Relationships>
</file>

<file path=ppt/slides/_rels/slide15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116.xml"/></Relationships>
</file>

<file path=ppt/slides/_rels/slide1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png"/><Relationship Id="rId1" Type="http://schemas.openxmlformats.org/officeDocument/2006/relationships/slideLayout" Target="../slideLayouts/slideLayout116.xml"/><Relationship Id="rId4" Type="http://schemas.openxmlformats.org/officeDocument/2006/relationships/image" Target="../media/image139.jpeg"/></Relationships>
</file>

<file path=ppt/slides/_rels/slide15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7.png"/><Relationship Id="rId1" Type="http://schemas.openxmlformats.org/officeDocument/2006/relationships/slideLayout" Target="../slideLayouts/slideLayout116.xml"/><Relationship Id="rId4" Type="http://schemas.openxmlformats.org/officeDocument/2006/relationships/image" Target="../media/image144.jpeg"/></Relationships>
</file>

<file path=ppt/slides/_rels/slide1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png"/><Relationship Id="rId1" Type="http://schemas.openxmlformats.org/officeDocument/2006/relationships/slideLayout" Target="../slideLayouts/slideLayout116.xml"/></Relationships>
</file>

<file path=ppt/slides/_rels/slide15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7.png"/><Relationship Id="rId1" Type="http://schemas.openxmlformats.org/officeDocument/2006/relationships/slideLayout" Target="../slideLayouts/slideLayout11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14.jpeg"/><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6"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 Id="rId5" Type="http://schemas.openxmlformats.org/officeDocument/2006/relationships/image" Target="../media/image16.gif"/><Relationship Id="rId4" Type="http://schemas.openxmlformats.org/officeDocument/2006/relationships/hyperlink" Target="http://www.google.nl/url?sa=i&amp;rct=j&amp;q=&amp;esrc=s&amp;source=images&amp;cd=&amp;cad=rja&amp;uact=8&amp;ved=0CAcQjRw&amp;url=http://www.dbnl.org/tekst/lint011gesc04_01/lint011gesc04_01_0002.php&amp;ei=MTlkVdPkKYXyUvvOgYgO&amp;bvm=bv.93990622,d.d24&amp;psig=AFQjCNHqMlp8-59P5dhvyYEwfbXnVlMyqA&amp;ust=143271798147191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hyperlink" Target="http://www.google.nl/url?sa=i&amp;rct=j&amp;q=&amp;esrc=s&amp;source=images&amp;cd=&amp;cad=rja&amp;uact=8&amp;ved=0CAcQjRw&amp;url=http://nl.dreamstime.com/stock-afbeelding-het-schrijven-van-schacht-met-inktvlek-image33304971&amp;ei=OYhkVarwA8O3UfjxgZAD&amp;bvm=bv.93990622,d.d24&amp;psig=AFQjCNG2W3-S4x73IvGZtTBTQtaEfqChFQ&amp;ust=143273822163205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nl/url?sa=i&amp;rct=j&amp;q=&amp;esrc=s&amp;source=images&amp;cd=&amp;cad=rja&amp;uact=8&amp;ved=0CAcQjRw&amp;url=http://www.dbnl.org/tekst/lint011gesc03_01/lint011gesc03_01_0002.php&amp;ei=uhZfVbC7JcrlUsvngNgI&amp;bvm=bv.93990622,d.d24&amp;psig=AFQjCNFeNv_srPCst6fvp7YLliC0WD1PAg&amp;ust=1432381486407867" TargetMode="External"/><Relationship Id="rId2" Type="http://schemas.openxmlformats.org/officeDocument/2006/relationships/hyperlink" Target="http://www.schooltv.nl/video/de-ijzeren-eeuw-de-industriele-revolutie-in-nederland/" TargetMode="Externa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hyperlink" Target="http://www.google.nl/url?sa=i&amp;rct=j&amp;q=&amp;esrc=s&amp;source=images&amp;cd=&amp;cad=rja&amp;uact=8&amp;ved=0CAcQjRw&amp;url=http://www.schoolplaten.com/kleurplaat-kijken-door-verrekijker-i27823.html&amp;ei=Y4lkVanTHMvwUufOgfAM&amp;bvm=bv.93990622,d.d24&amp;psig=AFQjCNG3HzPPLxDOBjW8EV80j5iGbIdStw&amp;ust=1432738504002353" TargetMode="External"/><Relationship Id="rId4" Type="http://schemas.openxmlformats.org/officeDocument/2006/relationships/image" Target="../media/image13.gif"/></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google.nl/url?sa=i&amp;rct=j&amp;q=&amp;esrc=s&amp;source=images&amp;cd=&amp;cad=rja&amp;uact=8&amp;ved=0CAcQjRw&amp;url=http://www.cultkanaal.nl/Kunst/Comics.html&amp;ei=WVdwVeTSC9GQ7AaJvIGwCg&amp;psig=AFQjCNFaAGSg4_KEp1_Ih_I5X5LP88UPEw&amp;ust=1433512149682748" TargetMode="Externa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4.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4.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4.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hyperlink" Target="http://commons.wikimedia.org/wiki/File:Locke-John-LOC.jpg" TargetMode="External"/><Relationship Id="rId2" Type="http://schemas.openxmlformats.org/officeDocument/2006/relationships/image" Target="../media/image44.png"/><Relationship Id="rId1" Type="http://schemas.openxmlformats.org/officeDocument/2006/relationships/slideLayout" Target="../slideLayouts/slideLayout35.xml"/><Relationship Id="rId5" Type="http://schemas.openxmlformats.org/officeDocument/2006/relationships/image" Target="../media/image41.jpe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hyperlink" Target="http://www.google.nl/url?sa=i&amp;rct=j&amp;q=&amp;esrc=s&amp;source=images&amp;cd=&amp;cad=rja&amp;uact=8&amp;ved=0CAcQjRw&amp;url=http://www.beemsterbengel.nl/over_de_bengel/over%20de%20bengel.html&amp;ei=XyV3VZ-RNMmw7Aa60IPoAg&amp;bvm=bv.95039771,d.bGg&amp;psig=AFQjCNFWVsegn9NsZlTHpYRUVNKrYXGe6g&amp;ust=1433958110434518" TargetMode="External"/><Relationship Id="rId2" Type="http://schemas.openxmlformats.org/officeDocument/2006/relationships/image" Target="../media/image41.jpeg"/><Relationship Id="rId1" Type="http://schemas.openxmlformats.org/officeDocument/2006/relationships/slideLayout" Target="../slideLayouts/slideLayout35.xml"/><Relationship Id="rId4" Type="http://schemas.openxmlformats.org/officeDocument/2006/relationships/image" Target="../media/image47.jpeg"/></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gif"/></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46.xml"/><Relationship Id="rId5" Type="http://schemas.openxmlformats.org/officeDocument/2006/relationships/image" Target="../media/image60.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google.nl/url?sa=i&amp;rct=j&amp;q=&amp;esrc=s&amp;source=images&amp;cd=&amp;cad=rja&amp;uact=8&amp;ved=0CAcQjRw&amp;url=http://knillem.com/socialisme/&amp;ei=1xNfVYzPBcP1UIDBgLgP&amp;bvm=bv.93990622,d.d24&amp;psig=AFQjCNEwfvX9mT1QXKXV-LbHv-832GpnfQ&amp;ust=1432380756492606" TargetMode="External"/><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google.nl/url?sa=i&amp;rct=j&amp;q=&amp;esrc=s&amp;source=images&amp;cd=&amp;cad=rja&amp;uact=8&amp;ved=0CAcQjRw&amp;url=http://knillem.com/socialisme/&amp;ei=1xNfVYzPBcP1UIDBgLgP&amp;bvm=bv.93990622,d.d24&amp;psig=AFQjCNEwfvX9mT1QXKXV-LbHv-832GpnfQ&amp;ust=1432380756492606" TargetMode="External"/><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73.jpeg"/><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68.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8.xml"/></Relationships>
</file>

<file path=ppt/slides/_rels/slide86.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68.xml"/></Relationships>
</file>

<file path=ppt/slides/_rels/slide8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79.png"/><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79.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8.xml"/></Relationships>
</file>

<file path=ppt/slides/_rels/slide9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8.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96.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97.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6.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5807975" y="2708930"/>
            <a:ext cx="3854647" cy="430887"/>
          </a:xfrm>
          <a:prstGeom prst="rect">
            <a:avLst/>
          </a:prstGeom>
          <a:noFill/>
        </p:spPr>
        <p:txBody>
          <a:bodyPr wrap="square" rtlCol="0">
            <a:spAutoFit/>
          </a:bodyPr>
          <a:lstStyle/>
          <a:p>
            <a:r>
              <a:rPr lang="nl-NL" sz="2200" dirty="0" smtClean="0">
                <a:solidFill>
                  <a:schemeClr val="bg1"/>
                </a:solidFill>
              </a:rPr>
              <a:t>3 Industrialisatie en ismen</a:t>
            </a:r>
            <a:endParaRPr lang="nl-NL" sz="2200" dirty="0">
              <a:solidFill>
                <a:schemeClr val="bg1"/>
              </a:solidFill>
            </a:endParaRPr>
          </a:p>
        </p:txBody>
      </p:sp>
    </p:spTree>
    <p:extLst>
      <p:ext uri="{BB962C8B-B14F-4D97-AF65-F5344CB8AC3E}">
        <p14:creationId xmlns:p14="http://schemas.microsoft.com/office/powerpoint/2010/main" val="1673767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463821" y="2420901"/>
            <a:ext cx="3820683" cy="746545"/>
          </a:xfrm>
        </p:spPr>
        <p:txBody>
          <a:bodyPr>
            <a:normAutofit/>
          </a:bodyPr>
          <a:lstStyle/>
          <a:p>
            <a:r>
              <a:rPr lang="nl-NL" sz="3200" dirty="0" smtClean="0"/>
              <a:t>Paragraaf 2</a:t>
            </a:r>
            <a:endParaRPr lang="nl-NL" sz="3200" dirty="0"/>
          </a:p>
        </p:txBody>
      </p:sp>
      <p:sp>
        <p:nvSpPr>
          <p:cNvPr id="3" name="Ondertitel 2"/>
          <p:cNvSpPr>
            <a:spLocks noGrp="1"/>
          </p:cNvSpPr>
          <p:nvPr>
            <p:ph type="subTitle" idx="1"/>
          </p:nvPr>
        </p:nvSpPr>
        <p:spPr>
          <a:xfrm>
            <a:off x="1775521" y="1556792"/>
            <a:ext cx="9025003" cy="1368152"/>
          </a:xfrm>
        </p:spPr>
        <p:txBody>
          <a:bodyPr>
            <a:noAutofit/>
          </a:bodyPr>
          <a:lstStyle/>
          <a:p>
            <a:r>
              <a:rPr lang="nl-NL" sz="4000" dirty="0" smtClean="0"/>
              <a:t>Urbanisatie en kinderarbeid</a:t>
            </a:r>
            <a:endParaRPr lang="nl-NL" sz="4000" dirty="0"/>
          </a:p>
        </p:txBody>
      </p:sp>
      <p:pic>
        <p:nvPicPr>
          <p:cNvPr id="1026"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17208423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1735087"/>
          </a:xfrm>
        </p:spPr>
        <p:txBody>
          <a:bodyPr>
            <a:normAutofit/>
          </a:bodyPr>
          <a:lstStyle/>
          <a:p>
            <a:r>
              <a:rPr lang="nl-NL" sz="2200" u="sng" dirty="0" smtClean="0">
                <a:effectLst/>
                <a:latin typeface="Century Gothic" pitchFamily="34" charset="0"/>
              </a:rPr>
              <a:t>Voor de meisjes hetzelfde onderwijs als voor de jongens.</a:t>
            </a:r>
            <a:endParaRPr lang="nl-NL" sz="2200" u="sng" dirty="0">
              <a:effectLst/>
              <a:latin typeface="Century Gothic" pitchFamily="34" charset="0"/>
            </a:endParaRPr>
          </a:p>
        </p:txBody>
      </p:sp>
      <p:sp>
        <p:nvSpPr>
          <p:cNvPr id="3" name="Titel 2"/>
          <p:cNvSpPr>
            <a:spLocks noGrp="1"/>
          </p:cNvSpPr>
          <p:nvPr>
            <p:ph type="title"/>
          </p:nvPr>
        </p:nvSpPr>
        <p:spPr>
          <a:xfrm>
            <a:off x="3791744" y="5301208"/>
            <a:ext cx="7302976" cy="914400"/>
          </a:xfrm>
        </p:spPr>
        <p:txBody>
          <a:bodyPr/>
          <a:lstStyle/>
          <a:p>
            <a:pPr lvl="0"/>
            <a:r>
              <a:rPr lang="nl-NL" sz="2000" dirty="0" smtClean="0">
                <a:latin typeface="Century Gothic" pitchFamily="34" charset="0"/>
              </a:rPr>
              <a:t>De meiden werden toentertijd alleen maar geschoold voor huishoudelijk werk en makkelijk fabriekswerk, maar daar waren ze het niet mee eens.  Ze vonden dat ook de meisjes recht hadden op een goede studie en zelfs een vervolgopleiding. Daarvoor moest veranderd worden dat op jongensscholen dus ook meisjes toegelaten mochten worden.</a:t>
            </a:r>
            <a:r>
              <a:rPr lang="nl-NL" dirty="0" smtClean="0"/>
              <a:t/>
            </a:r>
            <a:br>
              <a:rPr lang="nl-NL" dirty="0" smtClean="0"/>
            </a:b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jpg"/>
          <p:cNvPicPr>
            <a:picLocks noChangeAspect="1"/>
          </p:cNvPicPr>
          <p:nvPr/>
        </p:nvPicPr>
        <p:blipFill>
          <a:blip r:embed="rId3" cstate="print"/>
          <a:stretch>
            <a:fillRect/>
          </a:stretch>
        </p:blipFill>
        <p:spPr>
          <a:xfrm>
            <a:off x="8696815" y="5408422"/>
            <a:ext cx="3495191" cy="1449578"/>
          </a:xfrm>
          <a:prstGeom prst="rect">
            <a:avLst/>
          </a:prstGeom>
        </p:spPr>
      </p:pic>
    </p:spTree>
    <p:extLst>
      <p:ext uri="{BB962C8B-B14F-4D97-AF65-F5344CB8AC3E}">
        <p14:creationId xmlns:p14="http://schemas.microsoft.com/office/powerpoint/2010/main" val="2539822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1735087"/>
          </a:xfrm>
        </p:spPr>
        <p:txBody>
          <a:bodyPr>
            <a:normAutofit/>
          </a:bodyPr>
          <a:lstStyle/>
          <a:p>
            <a:r>
              <a:rPr lang="nl-NL" sz="2200" u="sng" dirty="0" smtClean="0">
                <a:effectLst/>
                <a:latin typeface="Century Gothic" pitchFamily="34" charset="0"/>
              </a:rPr>
              <a:t>Voor vrouwen hetzelfde beroep als voor mannen.</a:t>
            </a:r>
            <a:endParaRPr lang="nl-NL" sz="2200" u="sng" dirty="0">
              <a:effectLst/>
              <a:latin typeface="Century Gothic" pitchFamily="34" charset="0"/>
            </a:endParaRPr>
          </a:p>
        </p:txBody>
      </p:sp>
      <p:sp>
        <p:nvSpPr>
          <p:cNvPr id="3" name="Titel 2"/>
          <p:cNvSpPr>
            <a:spLocks noGrp="1"/>
          </p:cNvSpPr>
          <p:nvPr>
            <p:ph type="title"/>
          </p:nvPr>
        </p:nvSpPr>
        <p:spPr>
          <a:xfrm>
            <a:off x="3791744" y="4876800"/>
            <a:ext cx="7302976" cy="914400"/>
          </a:xfrm>
        </p:spPr>
        <p:txBody>
          <a:bodyPr/>
          <a:lstStyle/>
          <a:p>
            <a:pPr lvl="0"/>
            <a:r>
              <a:rPr lang="nl-NL" sz="2000" dirty="0" smtClean="0">
                <a:latin typeface="Century Gothic" pitchFamily="34" charset="0"/>
              </a:rPr>
              <a:t>De meeste banen waren bezet door mannen, omdat zij vonden dat de vrouwen daar te dom voor waren of het werk niet goed konden doen. Deze vrouwen waren het daar duidelijk niet mee eens, en vonden dat zij net zo goed kans hadden op een goede baan en een goed inkomsten voor het werk wat zij deden.</a:t>
            </a:r>
            <a:r>
              <a:rPr lang="nl-NL" dirty="0" smtClean="0"/>
              <a:t/>
            </a:r>
            <a:br>
              <a:rPr lang="nl-NL" dirty="0" smtClean="0"/>
            </a:b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1568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1951111"/>
          </a:xfrm>
        </p:spPr>
        <p:txBody>
          <a:bodyPr>
            <a:normAutofit/>
          </a:bodyPr>
          <a:lstStyle/>
          <a:p>
            <a:r>
              <a:rPr lang="nl-NL" sz="2200" u="sng" dirty="0" smtClean="0">
                <a:effectLst/>
                <a:latin typeface="Century Gothic" pitchFamily="34" charset="0"/>
              </a:rPr>
              <a:t>Voor vrouwen hetzelfde loon als</a:t>
            </a:r>
            <a:br>
              <a:rPr lang="nl-NL" sz="2200" u="sng" dirty="0" smtClean="0">
                <a:effectLst/>
                <a:latin typeface="Century Gothic" pitchFamily="34" charset="0"/>
              </a:rPr>
            </a:br>
            <a:r>
              <a:rPr lang="nl-NL" sz="2200" u="sng" dirty="0" smtClean="0">
                <a:effectLst/>
                <a:latin typeface="Century Gothic" pitchFamily="34" charset="0"/>
              </a:rPr>
              <a:t> voor mannen met hetzelfde werk.</a:t>
            </a:r>
            <a:endParaRPr lang="nl-NL" sz="2200" u="sng" dirty="0">
              <a:effectLst/>
              <a:latin typeface="Century Gothic" pitchFamily="34" charset="0"/>
            </a:endParaRPr>
          </a:p>
        </p:txBody>
      </p:sp>
      <p:sp>
        <p:nvSpPr>
          <p:cNvPr id="3" name="Titel 2"/>
          <p:cNvSpPr>
            <a:spLocks noGrp="1"/>
          </p:cNvSpPr>
          <p:nvPr>
            <p:ph type="title"/>
          </p:nvPr>
        </p:nvSpPr>
        <p:spPr>
          <a:xfrm>
            <a:off x="3695733" y="4876800"/>
            <a:ext cx="7398987" cy="914400"/>
          </a:xfrm>
        </p:spPr>
        <p:txBody>
          <a:bodyPr/>
          <a:lstStyle/>
          <a:p>
            <a:pPr lvl="0"/>
            <a:r>
              <a:rPr lang="nl-NL" sz="2000" dirty="0" smtClean="0">
                <a:latin typeface="Century Gothic" pitchFamily="34" charset="0"/>
              </a:rPr>
              <a:t>De vrouwen kregen toen minder betaald als de mannen ook al deden zij precies hetzelfde. Dit moest ook veranderd worden, omdat het een vorm van discriminatie was voor de vrouw. Ze werkte net zo hard en net zo lang, en hadden dus recht op dezelfde loon ondanks het geslacht.</a:t>
            </a:r>
            <a:r>
              <a:rPr lang="nl-NL" dirty="0" smtClean="0"/>
              <a:t/>
            </a:r>
            <a:br>
              <a:rPr lang="nl-NL" dirty="0" smtClean="0"/>
            </a:b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images.jpg"/>
          <p:cNvPicPr>
            <a:picLocks noChangeAspect="1"/>
          </p:cNvPicPr>
          <p:nvPr/>
        </p:nvPicPr>
        <p:blipFill>
          <a:blip r:embed="rId3" cstate="print"/>
          <a:stretch>
            <a:fillRect/>
          </a:stretch>
        </p:blipFill>
        <p:spPr>
          <a:xfrm>
            <a:off x="9929725" y="4653136"/>
            <a:ext cx="2262281" cy="2204864"/>
          </a:xfrm>
          <a:prstGeom prst="rect">
            <a:avLst/>
          </a:prstGeom>
        </p:spPr>
      </p:pic>
    </p:spTree>
    <p:extLst>
      <p:ext uri="{BB962C8B-B14F-4D97-AF65-F5344CB8AC3E}">
        <p14:creationId xmlns:p14="http://schemas.microsoft.com/office/powerpoint/2010/main" val="9281330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1951111"/>
          </a:xfrm>
        </p:spPr>
        <p:txBody>
          <a:bodyPr>
            <a:normAutofit/>
          </a:bodyPr>
          <a:lstStyle/>
          <a:p>
            <a:r>
              <a:rPr lang="nl-NL" sz="2200" u="sng" dirty="0" smtClean="0">
                <a:latin typeface="Century Gothic" pitchFamily="34" charset="0"/>
              </a:rPr>
              <a:t>Kiesrecht voor de vrouwen</a:t>
            </a:r>
            <a:endParaRPr lang="nl-NL" sz="2200" u="sng" dirty="0">
              <a:latin typeface="Century Gothic" pitchFamily="34" charset="0"/>
            </a:endParaRPr>
          </a:p>
        </p:txBody>
      </p:sp>
      <p:sp>
        <p:nvSpPr>
          <p:cNvPr id="3" name="Titel 2"/>
          <p:cNvSpPr>
            <a:spLocks noGrp="1"/>
          </p:cNvSpPr>
          <p:nvPr>
            <p:ph type="title"/>
          </p:nvPr>
        </p:nvSpPr>
        <p:spPr>
          <a:xfrm>
            <a:off x="3887755" y="4725144"/>
            <a:ext cx="7302976" cy="432048"/>
          </a:xfrm>
        </p:spPr>
        <p:txBody>
          <a:bodyPr/>
          <a:lstStyle/>
          <a:p>
            <a:pPr lvl="0"/>
            <a:r>
              <a:rPr lang="nl-NL" sz="2000" dirty="0" smtClean="0">
                <a:latin typeface="Century Gothic" pitchFamily="34" charset="0"/>
              </a:rPr>
              <a:t>De vrouwen mochten in de tijd dat het feminisme opkwam niet stemmen.</a:t>
            </a:r>
            <a:r>
              <a:rPr lang="nl-NL" sz="2000" dirty="0" smtClean="0">
                <a:effectLst>
                  <a:outerShdw blurRad="50800" dist="38100" algn="tr" rotWithShape="0">
                    <a:prstClr val="black">
                      <a:alpha val="40000"/>
                    </a:prstClr>
                  </a:outerShdw>
                </a:effectLst>
                <a:latin typeface="Century Gothic" pitchFamily="34" charset="0"/>
              </a:rPr>
              <a:t> </a:t>
            </a:r>
            <a:r>
              <a:rPr lang="nl-NL" sz="2000" dirty="0" smtClean="0">
                <a:latin typeface="Century Gothic" pitchFamily="34" charset="0"/>
              </a:rPr>
              <a:t> Hun reden dat hun ook kiesrecht moesten krijgen was omdat zij vonden dat ze als moeders verantwoordelijk waren voor de opvoeding van de nieuwe generatie. Daarom moesten vrouwen ook als volwaardige burgers worden beschouwd.  </a:t>
            </a:r>
            <a:br>
              <a:rPr lang="nl-NL" sz="2000" dirty="0" smtClean="0">
                <a:latin typeface="Century Gothic" pitchFamily="34" charset="0"/>
              </a:rPr>
            </a:br>
            <a:endParaRPr lang="nl-NL" sz="2000" dirty="0">
              <a:latin typeface="Century Gothic"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 (1).jpg"/>
          <p:cNvPicPr>
            <a:picLocks noChangeAspect="1"/>
          </p:cNvPicPr>
          <p:nvPr/>
        </p:nvPicPr>
        <p:blipFill>
          <a:blip r:embed="rId3" cstate="print"/>
          <a:stretch>
            <a:fillRect/>
          </a:stretch>
        </p:blipFill>
        <p:spPr>
          <a:xfrm>
            <a:off x="8391663" y="4866008"/>
            <a:ext cx="3800343" cy="1992001"/>
          </a:xfrm>
          <a:prstGeom prst="rect">
            <a:avLst/>
          </a:prstGeom>
        </p:spPr>
      </p:pic>
    </p:spTree>
    <p:extLst>
      <p:ext uri="{BB962C8B-B14F-4D97-AF65-F5344CB8AC3E}">
        <p14:creationId xmlns:p14="http://schemas.microsoft.com/office/powerpoint/2010/main" val="29473340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1807095"/>
          </a:xfrm>
        </p:spPr>
        <p:txBody>
          <a:bodyPr>
            <a:normAutofit/>
          </a:bodyPr>
          <a:lstStyle/>
          <a:p>
            <a:pPr>
              <a:buNone/>
            </a:pPr>
            <a:r>
              <a:rPr lang="nl-NL" sz="2800" u="sng" dirty="0" smtClean="0">
                <a:latin typeface="Century Gothic" pitchFamily="34" charset="0"/>
              </a:rPr>
              <a:t>Had het feminisme succes?</a:t>
            </a:r>
            <a:endParaRPr lang="nl-NL" sz="2800" u="sng" dirty="0">
              <a:latin typeface="Century Gothic" pitchFamily="34" charset="0"/>
            </a:endParaRPr>
          </a:p>
        </p:txBody>
      </p:sp>
      <p:sp>
        <p:nvSpPr>
          <p:cNvPr id="3" name="Titel 2"/>
          <p:cNvSpPr>
            <a:spLocks noGrp="1"/>
          </p:cNvSpPr>
          <p:nvPr>
            <p:ph type="title"/>
          </p:nvPr>
        </p:nvSpPr>
        <p:spPr>
          <a:xfrm>
            <a:off x="3791744" y="4876800"/>
            <a:ext cx="7302976" cy="914400"/>
          </a:xfrm>
        </p:spPr>
        <p:txBody>
          <a:bodyPr/>
          <a:lstStyle/>
          <a:p>
            <a:r>
              <a:rPr lang="nl-NL" sz="2000" dirty="0" smtClean="0">
                <a:latin typeface="Century Gothic" pitchFamily="34" charset="0"/>
              </a:rPr>
              <a:t>Vanaf +/- 1870 begon het feminisme succes te krijgen:</a:t>
            </a:r>
            <a:br>
              <a:rPr lang="nl-NL" sz="2000" dirty="0" smtClean="0">
                <a:latin typeface="Century Gothic" pitchFamily="34" charset="0"/>
              </a:rPr>
            </a:br>
            <a:r>
              <a:rPr lang="nl-NL" sz="2000" dirty="0" smtClean="0">
                <a:latin typeface="Century Gothic" pitchFamily="34" charset="0"/>
              </a:rPr>
              <a:t> </a:t>
            </a:r>
            <a:r>
              <a:rPr lang="nl-NL" sz="2000" u="sng" dirty="0" smtClean="0">
                <a:latin typeface="Century Gothic" pitchFamily="34" charset="0"/>
              </a:rPr>
              <a:t>1867: de eerste middelbare meisjesschool werd opgericht</a:t>
            </a:r>
            <a:br>
              <a:rPr lang="nl-NL" sz="2000" u="sng" dirty="0" smtClean="0">
                <a:latin typeface="Century Gothic" pitchFamily="34" charset="0"/>
              </a:rPr>
            </a:br>
            <a:r>
              <a:rPr lang="nl-NL" sz="2000" u="sng" dirty="0" smtClean="0">
                <a:latin typeface="Century Gothic" pitchFamily="34" charset="0"/>
              </a:rPr>
              <a:t> 1871: Aletta Jacobs kreeg als eerste vrouw het recht te studeren aan een universiteit</a:t>
            </a:r>
            <a:br>
              <a:rPr lang="nl-NL" sz="2000" u="sng" dirty="0" smtClean="0">
                <a:latin typeface="Century Gothic" pitchFamily="34" charset="0"/>
              </a:rPr>
            </a:br>
            <a:r>
              <a:rPr lang="nl-NL" sz="2000" u="sng" dirty="0" smtClean="0">
                <a:latin typeface="Century Gothic" pitchFamily="34" charset="0"/>
              </a:rPr>
              <a:t> 1889: de vrije vrouwen vereniging (VVV) opgericht</a:t>
            </a:r>
            <a:br>
              <a:rPr lang="nl-NL" sz="2000" u="sng" dirty="0" smtClean="0">
                <a:latin typeface="Century Gothic" pitchFamily="34" charset="0"/>
              </a:rPr>
            </a:br>
            <a:r>
              <a:rPr lang="nl-NL" sz="2000" u="sng" dirty="0" smtClean="0">
                <a:latin typeface="Century Gothic" pitchFamily="34" charset="0"/>
              </a:rPr>
              <a:t/>
            </a:r>
            <a:br>
              <a:rPr lang="nl-NL" sz="2000" u="sng" dirty="0" smtClean="0">
                <a:latin typeface="Century Gothic" pitchFamily="34" charset="0"/>
              </a:rPr>
            </a:br>
            <a:endParaRPr lang="nl-NL" sz="2000"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6084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3657599"/>
          </a:xfrm>
        </p:spPr>
        <p:txBody>
          <a:bodyPr>
            <a:normAutofit/>
          </a:bodyPr>
          <a:lstStyle/>
          <a:p>
            <a:r>
              <a:rPr lang="nl-NL" u="sng" dirty="0" smtClean="0">
                <a:latin typeface="Century Gothic" pitchFamily="34" charset="0"/>
              </a:rPr>
              <a:t>1894: de vereniging voor vrouwen kiesrecht (VVK) opgericht</a:t>
            </a:r>
          </a:p>
          <a:p>
            <a:pPr>
              <a:buFont typeface="Arial" pitchFamily="34" charset="0"/>
              <a:buChar char="•"/>
            </a:pPr>
            <a:r>
              <a:rPr lang="nl-NL" u="sng" dirty="0" smtClean="0">
                <a:latin typeface="Century Gothic" pitchFamily="34" charset="0"/>
              </a:rPr>
              <a:t> 1898: de nationale tentoonstelling van vrouwenarbeid georganiseerd</a:t>
            </a:r>
          </a:p>
          <a:p>
            <a:pPr>
              <a:buFont typeface="Arial" pitchFamily="34" charset="0"/>
              <a:buChar char="•"/>
            </a:pPr>
            <a:r>
              <a:rPr lang="nl-NL" u="sng" dirty="0" smtClean="0">
                <a:latin typeface="Century Gothic" pitchFamily="34" charset="0"/>
              </a:rPr>
              <a:t> 1918: eerste vrouw gekozen in de 2</a:t>
            </a:r>
            <a:r>
              <a:rPr lang="nl-NL" u="sng" baseline="30000" dirty="0" smtClean="0">
                <a:latin typeface="Century Gothic" pitchFamily="34" charset="0"/>
              </a:rPr>
              <a:t>de</a:t>
            </a:r>
            <a:r>
              <a:rPr lang="nl-NL" u="sng" dirty="0" smtClean="0">
                <a:latin typeface="Century Gothic" pitchFamily="34" charset="0"/>
              </a:rPr>
              <a:t> kamer</a:t>
            </a:r>
          </a:p>
          <a:p>
            <a:pPr>
              <a:buFont typeface="Arial" pitchFamily="34" charset="0"/>
              <a:buChar char="•"/>
            </a:pPr>
            <a:r>
              <a:rPr lang="nl-NL" u="sng" dirty="0" smtClean="0">
                <a:latin typeface="Century Gothic" pitchFamily="34" charset="0"/>
              </a:rPr>
              <a:t> 1919: de vrouwen krijgen kiesrecht</a:t>
            </a:r>
          </a:p>
          <a:p>
            <a:endParaRPr lang="nl-NL" dirty="0"/>
          </a:p>
        </p:txBody>
      </p:sp>
      <p:sp>
        <p:nvSpPr>
          <p:cNvPr id="3" name="Titel 2"/>
          <p:cNvSpPr>
            <a:spLocks noGrp="1"/>
          </p:cNvSpPr>
          <p:nvPr>
            <p:ph type="title"/>
          </p:nvPr>
        </p:nvSpPr>
        <p:spPr/>
        <p:txBody>
          <a:bodyPr/>
          <a:lstStyle/>
          <a:p>
            <a:endParaRPr lang="nl-NL"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ttp://www.npogeschiedenis.nl/.imaging/stk/geschiedenis/zoom/media/geschiedenis/nieuws/drie/2002/May/6677384/original/6677384.jpeg"/>
          <p:cNvPicPr>
            <a:picLocks noChangeAspect="1" noChangeArrowheads="1"/>
          </p:cNvPicPr>
          <p:nvPr/>
        </p:nvPicPr>
        <p:blipFill>
          <a:blip r:embed="rId3" cstate="print"/>
          <a:srcRect/>
          <a:stretch>
            <a:fillRect/>
          </a:stretch>
        </p:blipFill>
        <p:spPr bwMode="auto">
          <a:xfrm>
            <a:off x="9264352" y="3628986"/>
            <a:ext cx="2927648" cy="3229023"/>
          </a:xfrm>
          <a:prstGeom prst="rect">
            <a:avLst/>
          </a:prstGeom>
          <a:noFill/>
        </p:spPr>
      </p:pic>
    </p:spTree>
    <p:extLst>
      <p:ext uri="{BB962C8B-B14F-4D97-AF65-F5344CB8AC3E}">
        <p14:creationId xmlns:p14="http://schemas.microsoft.com/office/powerpoint/2010/main" val="36720871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lstStyle/>
          <a:p>
            <a:pPr>
              <a:buNone/>
            </a:pPr>
            <a:r>
              <a:rPr lang="nl-NL" sz="2800" u="sng" dirty="0" smtClean="0">
                <a:effectLst/>
                <a:latin typeface="Century Gothic" pitchFamily="34" charset="0"/>
              </a:rPr>
              <a:t>Aletta Jacobs.</a:t>
            </a:r>
          </a:p>
          <a:p>
            <a:endParaRPr lang="nl-NL" sz="2400" u="sng" dirty="0" smtClean="0">
              <a:effectLst/>
              <a:latin typeface="Century Gothic" pitchFamily="34" charset="0"/>
            </a:endParaRPr>
          </a:p>
          <a:p>
            <a:r>
              <a:rPr lang="nl-NL" sz="2000" u="sng" dirty="0" smtClean="0">
                <a:effectLst/>
                <a:latin typeface="Century Gothic" pitchFamily="34" charset="0"/>
              </a:rPr>
              <a:t>Een van de wel meest belangrijke en beroemdste vrouwen die voor het feminisme waren was Aletta Jacobs,</a:t>
            </a:r>
            <a:br>
              <a:rPr lang="nl-NL" sz="2000" u="sng" dirty="0" smtClean="0">
                <a:effectLst/>
                <a:latin typeface="Century Gothic" pitchFamily="34" charset="0"/>
              </a:rPr>
            </a:br>
            <a:r>
              <a:rPr lang="nl-NL" sz="2000" dirty="0" smtClean="0">
                <a:effectLst/>
                <a:latin typeface="Century Gothic" pitchFamily="34" charset="0"/>
              </a:rPr>
              <a:t>zij werd in 1854 geboren en al als een klein meisje had ze interesse in het worden van dokter</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 (2).jpg"/>
          <p:cNvPicPr>
            <a:picLocks noChangeAspect="1"/>
          </p:cNvPicPr>
          <p:nvPr/>
        </p:nvPicPr>
        <p:blipFill>
          <a:blip r:embed="rId3" cstate="print"/>
          <a:stretch>
            <a:fillRect/>
          </a:stretch>
        </p:blipFill>
        <p:spPr>
          <a:xfrm>
            <a:off x="8496267" y="3661818"/>
            <a:ext cx="3695733" cy="3196191"/>
          </a:xfrm>
          <a:prstGeom prst="rect">
            <a:avLst/>
          </a:prstGeom>
        </p:spPr>
      </p:pic>
    </p:spTree>
    <p:extLst>
      <p:ext uri="{BB962C8B-B14F-4D97-AF65-F5344CB8AC3E}">
        <p14:creationId xmlns:p14="http://schemas.microsoft.com/office/powerpoint/2010/main" val="12227772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normAutofit/>
          </a:bodyPr>
          <a:lstStyle/>
          <a:p>
            <a:r>
              <a:rPr lang="nl-NL" sz="2000" u="sng" dirty="0" smtClean="0">
                <a:effectLst/>
                <a:latin typeface="Century Gothic" pitchFamily="34" charset="0"/>
              </a:rPr>
              <a:t>Zij was de allereerste vrouw die naar de universiteit ging. </a:t>
            </a:r>
          </a:p>
          <a:p>
            <a:r>
              <a:rPr lang="nl-NL" sz="2000" dirty="0" smtClean="0">
                <a:effectLst/>
                <a:latin typeface="Century Gothic" pitchFamily="34" charset="0"/>
              </a:rPr>
              <a:t>Ook was zij de eerste vrouw die arts werd en die eerste vrouw die promoveerde van dokter naar speciaal dokter in medicijnen</a:t>
            </a:r>
            <a:r>
              <a:rPr lang="nl-NL" sz="2000" u="sng" dirty="0" smtClean="0">
                <a:effectLst/>
                <a:latin typeface="Century Gothic" pitchFamily="34" charset="0"/>
              </a:rPr>
              <a:t>.</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descr="download (3).jpg"/>
          <p:cNvPicPr>
            <a:picLocks noChangeAspect="1"/>
          </p:cNvPicPr>
          <p:nvPr/>
        </p:nvPicPr>
        <p:blipFill>
          <a:blip r:embed="rId3" cstate="print"/>
          <a:stretch>
            <a:fillRect/>
          </a:stretch>
        </p:blipFill>
        <p:spPr>
          <a:xfrm>
            <a:off x="6864085" y="3841847"/>
            <a:ext cx="5327915" cy="3016163"/>
          </a:xfrm>
          <a:prstGeom prst="rect">
            <a:avLst/>
          </a:prstGeom>
        </p:spPr>
      </p:pic>
    </p:spTree>
    <p:extLst>
      <p:ext uri="{BB962C8B-B14F-4D97-AF65-F5344CB8AC3E}">
        <p14:creationId xmlns:p14="http://schemas.microsoft.com/office/powerpoint/2010/main" val="17531039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5" y="685810"/>
            <a:ext cx="7488832" cy="3657599"/>
          </a:xfrm>
        </p:spPr>
        <p:txBody>
          <a:bodyPr>
            <a:normAutofit/>
          </a:bodyPr>
          <a:lstStyle/>
          <a:p>
            <a:r>
              <a:rPr lang="nl-NL" sz="2000" dirty="0" smtClean="0">
                <a:effectLst/>
                <a:latin typeface="Century Gothic" pitchFamily="34" charset="0"/>
              </a:rPr>
              <a:t>Maar daarmee was ze nog niet klaar, het zat haar dwars dat de vrouw alsnog voor minder werd gezien.</a:t>
            </a:r>
          </a:p>
          <a:p>
            <a:pPr>
              <a:buNone/>
            </a:pPr>
            <a:r>
              <a:rPr lang="nl-NL" sz="2000" u="sng" dirty="0" smtClean="0">
                <a:effectLst/>
                <a:latin typeface="Century Gothic" pitchFamily="34" charset="0"/>
              </a:rPr>
              <a:t> In 1894 richten zij de Vereniging voor. Vrouwenkiesrecht op (VVK), dit had hele grote gevolgen voor het vrouwenkiesrecht.</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38982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0cd0ab18d442864feedd9eea4444e626a1754418-1.jpg"/>
          <p:cNvPicPr>
            <a:picLocks noGrp="1" noChangeAspect="1"/>
          </p:cNvPicPr>
          <p:nvPr>
            <p:ph idx="1"/>
          </p:nvPr>
        </p:nvPicPr>
        <p:blipFill>
          <a:blip r:embed="rId2" cstate="print"/>
          <a:stretch>
            <a:fillRect/>
          </a:stretch>
        </p:blipFill>
        <p:spPr>
          <a:xfrm>
            <a:off x="0" y="0"/>
            <a:ext cx="12192000" cy="6858000"/>
          </a:xfrm>
          <a:prstGeom prst="rect">
            <a:avLst/>
          </a:prstGeom>
        </p:spPr>
      </p:pic>
      <p:sp>
        <p:nvSpPr>
          <p:cNvPr id="3" name="Titel 2"/>
          <p:cNvSpPr>
            <a:spLocks noGrp="1"/>
          </p:cNvSpPr>
          <p:nvPr>
            <p:ph type="title"/>
          </p:nvPr>
        </p:nvSpPr>
        <p:spPr>
          <a:xfrm>
            <a:off x="911424" y="5805264"/>
            <a:ext cx="10058400" cy="842392"/>
          </a:xfrm>
        </p:spPr>
        <p:txBody>
          <a:bodyPr/>
          <a:lstStyle/>
          <a:p>
            <a:r>
              <a:rPr lang="nl-NL" sz="2800" dirty="0" smtClean="0">
                <a:solidFill>
                  <a:schemeClr val="bg1"/>
                </a:solidFill>
                <a:effectLst/>
              </a:rPr>
              <a:t>In het rode rondje de toenmalige al oude Aletta Jacobs</a:t>
            </a:r>
            <a:endParaRPr lang="nl-NL" sz="2800" dirty="0">
              <a:solidFill>
                <a:schemeClr val="bg1"/>
              </a:solidFill>
              <a:effectLst/>
            </a:endParaRPr>
          </a:p>
        </p:txBody>
      </p:sp>
      <p:sp>
        <p:nvSpPr>
          <p:cNvPr id="5" name="Ovaal 4"/>
          <p:cNvSpPr/>
          <p:nvPr/>
        </p:nvSpPr>
        <p:spPr>
          <a:xfrm>
            <a:off x="5615947" y="2996952"/>
            <a:ext cx="864096" cy="10081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spTree>
    <p:extLst>
      <p:ext uri="{BB962C8B-B14F-4D97-AF65-F5344CB8AC3E}">
        <p14:creationId xmlns:p14="http://schemas.microsoft.com/office/powerpoint/2010/main" val="3676529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63820" y="764704"/>
            <a:ext cx="3628661" cy="637964"/>
          </a:xfrm>
        </p:spPr>
        <p:txBody>
          <a:bodyPr>
            <a:normAutofit fontScale="90000"/>
          </a:bodyPr>
          <a:lstStyle/>
          <a:p>
            <a:r>
              <a:rPr lang="nl-NL" sz="3600" dirty="0" smtClean="0"/>
              <a:t>Urbanisatie</a:t>
            </a:r>
            <a:endParaRPr lang="nl-NL" sz="3600" dirty="0"/>
          </a:p>
        </p:txBody>
      </p:sp>
      <p:sp>
        <p:nvSpPr>
          <p:cNvPr id="3" name="Tijdelijke aanduiding voor inhoud 2"/>
          <p:cNvSpPr>
            <a:spLocks noGrp="1"/>
          </p:cNvSpPr>
          <p:nvPr>
            <p:ph idx="1"/>
          </p:nvPr>
        </p:nvSpPr>
        <p:spPr/>
        <p:txBody>
          <a:bodyPr>
            <a:normAutofit/>
          </a:bodyPr>
          <a:lstStyle/>
          <a:p>
            <a:pPr>
              <a:buFont typeface="Courier New" pitchFamily="49" charset="0"/>
              <a:buChar char="o"/>
            </a:pPr>
            <a:r>
              <a:rPr lang="nl-NL" dirty="0" smtClean="0"/>
              <a:t> </a:t>
            </a:r>
            <a:r>
              <a:rPr lang="nl-NL" dirty="0"/>
              <a:t>ongeveer in het jaar 1800 werden grote machines uitgevonden, maar te groot voor in huis. Gevolg: grote </a:t>
            </a:r>
            <a:r>
              <a:rPr lang="nl-NL" dirty="0" smtClean="0"/>
              <a:t>werkplaatsen, </a:t>
            </a:r>
            <a:r>
              <a:rPr lang="nl-NL" dirty="0"/>
              <a:t>oftewel </a:t>
            </a:r>
            <a:r>
              <a:rPr lang="nl-NL" dirty="0" smtClean="0"/>
              <a:t>fabrieken. Hierdoor ontstaat:</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29964547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5" y="685810"/>
            <a:ext cx="7488832" cy="3657599"/>
          </a:xfrm>
        </p:spPr>
        <p:txBody>
          <a:bodyPr>
            <a:normAutofit/>
          </a:bodyPr>
          <a:lstStyle/>
          <a:p>
            <a:r>
              <a:rPr lang="nl-NL" sz="2000" dirty="0" smtClean="0">
                <a:effectLst/>
                <a:latin typeface="Century Gothic" pitchFamily="34" charset="0"/>
              </a:rPr>
              <a:t>Wel meer als een kwart eeuw was zij de trotse voorzitster van de VVK. </a:t>
            </a:r>
            <a:r>
              <a:rPr lang="nl-NL" sz="2000" u="sng" dirty="0" smtClean="0">
                <a:effectLst/>
                <a:latin typeface="Century Gothic" pitchFamily="34" charset="0"/>
              </a:rPr>
              <a:t>Maar pas in 1922 lukt het haar om de eerste vrouwen een stembriefje te kunnen  laten invullen.</a:t>
            </a:r>
            <a:endParaRPr lang="nl-NL" sz="2000" dirty="0"/>
          </a:p>
        </p:txBody>
      </p:sp>
      <p:sp>
        <p:nvSpPr>
          <p:cNvPr id="3" name="Titel 2"/>
          <p:cNvSpPr>
            <a:spLocks noGrp="1"/>
          </p:cNvSpPr>
          <p:nvPr>
            <p:ph type="title"/>
          </p:nvPr>
        </p:nvSpPr>
        <p:spPr/>
        <p:txBody>
          <a:bodyPr/>
          <a:lstStyle/>
          <a:p>
            <a:endParaRPr lang="nl-NL"/>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fbeelding 5" descr="stemrechtkav.gif"/>
          <p:cNvPicPr>
            <a:picLocks noChangeAspect="1"/>
          </p:cNvPicPr>
          <p:nvPr/>
        </p:nvPicPr>
        <p:blipFill>
          <a:blip r:embed="rId3" cstate="print"/>
          <a:stretch>
            <a:fillRect/>
          </a:stretch>
        </p:blipFill>
        <p:spPr>
          <a:xfrm>
            <a:off x="9360364" y="3307126"/>
            <a:ext cx="2831637" cy="3550874"/>
          </a:xfrm>
          <a:prstGeom prst="rect">
            <a:avLst/>
          </a:prstGeom>
        </p:spPr>
      </p:pic>
    </p:spTree>
    <p:extLst>
      <p:ext uri="{BB962C8B-B14F-4D97-AF65-F5344CB8AC3E}">
        <p14:creationId xmlns:p14="http://schemas.microsoft.com/office/powerpoint/2010/main" val="359937278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endParaRPr lang="nl-NL" dirty="0"/>
          </a:p>
        </p:txBody>
      </p:sp>
      <p:sp>
        <p:nvSpPr>
          <p:cNvPr id="2" name="Titel 1"/>
          <p:cNvSpPr>
            <a:spLocks noGrp="1"/>
          </p:cNvSpPr>
          <p:nvPr>
            <p:ph type="title"/>
          </p:nvPr>
        </p:nvSpPr>
        <p:spPr/>
        <p:txBody>
          <a:bodyPr/>
          <a:lstStyle/>
          <a:p>
            <a:endParaRPr lang="nl-NL"/>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04800" cy="752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3275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95467" y="2132856"/>
            <a:ext cx="10363200" cy="2376264"/>
          </a:xfrm>
        </p:spPr>
        <p:txBody>
          <a:bodyPr>
            <a:normAutofit/>
          </a:bodyPr>
          <a:lstStyle/>
          <a:p>
            <a:r>
              <a:rPr lang="nl-NL" sz="5400" dirty="0" smtClean="0"/>
              <a:t>De Romantiek</a:t>
            </a:r>
            <a:br>
              <a:rPr lang="nl-NL" sz="5400" dirty="0" smtClean="0"/>
            </a:br>
            <a:r>
              <a:rPr lang="nl-NL" sz="3200" dirty="0" smtClean="0"/>
              <a:t>blz. 90+91</a:t>
            </a:r>
            <a:r>
              <a:rPr lang="nl-NL" sz="5400" dirty="0" smtClean="0"/>
              <a:t/>
            </a:r>
            <a:br>
              <a:rPr lang="nl-NL" sz="5400" dirty="0" smtClean="0"/>
            </a:br>
            <a:r>
              <a:rPr lang="nl-NL" sz="2000" dirty="0" smtClean="0"/>
              <a:t>Door Pien en </a:t>
            </a:r>
            <a:r>
              <a:rPr lang="nl-NL" sz="2000" dirty="0" err="1" smtClean="0"/>
              <a:t>FLoor</a:t>
            </a:r>
            <a:endParaRPr lang="nl-NL" sz="5400" dirty="0"/>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4934" r="21475"/>
          <a:stretch/>
        </p:blipFill>
        <p:spPr bwMode="auto">
          <a:xfrm>
            <a:off x="16950" y="19270"/>
            <a:ext cx="3831772" cy="6838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43861" y="19270"/>
            <a:ext cx="1248139" cy="936104"/>
          </a:xfrm>
          <a:prstGeom prst="roundRect">
            <a:avLst>
              <a:gd name="adj" fmla="val 22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31659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83767" y="274638"/>
            <a:ext cx="7680853" cy="1642194"/>
          </a:xfrm>
        </p:spPr>
        <p:txBody>
          <a:bodyPr>
            <a:normAutofit/>
          </a:bodyPr>
          <a:lstStyle/>
          <a:p>
            <a:r>
              <a:rPr lang="nl-NL" dirty="0" smtClean="0"/>
              <a:t>Wat is De Romantiek?</a:t>
            </a:r>
            <a:endParaRPr lang="nl-NL" dirty="0"/>
          </a:p>
        </p:txBody>
      </p:sp>
      <p:sp>
        <p:nvSpPr>
          <p:cNvPr id="3" name="Tijdelijke aanduiding voor inhoud 2"/>
          <p:cNvSpPr>
            <a:spLocks noGrp="1"/>
          </p:cNvSpPr>
          <p:nvPr>
            <p:ph idx="1"/>
          </p:nvPr>
        </p:nvSpPr>
        <p:spPr>
          <a:xfrm>
            <a:off x="3983765" y="1600203"/>
            <a:ext cx="7598635" cy="4525963"/>
          </a:xfrm>
        </p:spPr>
        <p:txBody>
          <a:bodyPr>
            <a:normAutofit/>
          </a:bodyPr>
          <a:lstStyle/>
          <a:p>
            <a:pPr marL="0" indent="0">
              <a:buNone/>
            </a:pPr>
            <a:r>
              <a:rPr lang="nl-NL" sz="2800" u="sng" dirty="0" smtClean="0"/>
              <a:t>Romantiek</a:t>
            </a:r>
            <a:r>
              <a:rPr lang="nl-NL" sz="2800" dirty="0" smtClean="0"/>
              <a:t>: kuststroming in de 19</a:t>
            </a:r>
            <a:r>
              <a:rPr lang="nl-NL" sz="2800" baseline="30000" dirty="0" smtClean="0"/>
              <a:t>e</a:t>
            </a:r>
            <a:r>
              <a:rPr lang="nl-NL" sz="2800" dirty="0" smtClean="0"/>
              <a:t> eeuw waarin het gevoel en de vlucht naar het verleden en anderen culturen belangrijk waren.</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10918699" y="3"/>
            <a:ext cx="1251820" cy="938865"/>
          </a:xfrm>
          <a:prstGeom prst="rect">
            <a:avLst/>
          </a:prstGeom>
        </p:spPr>
      </p:pic>
      <p:pic>
        <p:nvPicPr>
          <p:cNvPr id="5" name="Afbeelding 4"/>
          <p:cNvPicPr>
            <a:picLocks noChangeAspect="1"/>
          </p:cNvPicPr>
          <p:nvPr/>
        </p:nvPicPr>
        <p:blipFill>
          <a:blip r:embed="rId5"/>
          <a:stretch>
            <a:fillRect/>
          </a:stretch>
        </p:blipFill>
        <p:spPr>
          <a:xfrm>
            <a:off x="6618078" y="3274764"/>
            <a:ext cx="5611991" cy="3468084"/>
          </a:xfrm>
          <a:prstGeom prst="rect">
            <a:avLst/>
          </a:prstGeom>
        </p:spPr>
      </p:pic>
      <p:sp>
        <p:nvSpPr>
          <p:cNvPr id="6" name="Tekstvak 5"/>
          <p:cNvSpPr txBox="1"/>
          <p:nvPr/>
        </p:nvSpPr>
        <p:spPr>
          <a:xfrm>
            <a:off x="6890988" y="6027006"/>
            <a:ext cx="4608512" cy="830997"/>
          </a:xfrm>
          <a:prstGeom prst="rect">
            <a:avLst/>
          </a:prstGeom>
          <a:noFill/>
        </p:spPr>
        <p:txBody>
          <a:bodyPr wrap="square" rtlCol="0">
            <a:spAutoFit/>
          </a:bodyPr>
          <a:lstStyle/>
          <a:p>
            <a:r>
              <a:rPr lang="nl-NL" sz="2400" dirty="0" smtClean="0">
                <a:solidFill>
                  <a:prstClr val="white"/>
                </a:solidFill>
              </a:rPr>
              <a:t> Door </a:t>
            </a:r>
            <a:r>
              <a:rPr lang="nl-NL" sz="2400" dirty="0" err="1" smtClean="0">
                <a:solidFill>
                  <a:prstClr val="white"/>
                </a:solidFill>
              </a:rPr>
              <a:t>Delacroix</a:t>
            </a:r>
            <a:r>
              <a:rPr lang="nl-NL" sz="2400" dirty="0" smtClean="0">
                <a:solidFill>
                  <a:prstClr val="white"/>
                </a:solidFill>
              </a:rPr>
              <a:t>, gemaakt in de 19</a:t>
            </a:r>
            <a:r>
              <a:rPr lang="nl-NL" sz="2400" baseline="30000" dirty="0" smtClean="0">
                <a:solidFill>
                  <a:prstClr val="white"/>
                </a:solidFill>
              </a:rPr>
              <a:t>e</a:t>
            </a:r>
            <a:r>
              <a:rPr lang="nl-NL" sz="2400" dirty="0" smtClean="0">
                <a:solidFill>
                  <a:prstClr val="white"/>
                </a:solidFill>
              </a:rPr>
              <a:t> eeuw</a:t>
            </a:r>
            <a:endParaRPr lang="fr-FR" sz="2400" dirty="0">
              <a:solidFill>
                <a:prstClr val="white"/>
              </a:solidFill>
            </a:endParaRPr>
          </a:p>
        </p:txBody>
      </p:sp>
    </p:spTree>
    <p:extLst>
      <p:ext uri="{BB962C8B-B14F-4D97-AF65-F5344CB8AC3E}">
        <p14:creationId xmlns:p14="http://schemas.microsoft.com/office/powerpoint/2010/main" val="12081767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764704"/>
            <a:ext cx="7598635" cy="3456384"/>
          </a:xfrm>
        </p:spPr>
        <p:txBody>
          <a:bodyPr>
            <a:normAutofit/>
          </a:bodyPr>
          <a:lstStyle/>
          <a:p>
            <a:pPr marL="0" indent="0">
              <a:buNone/>
            </a:pPr>
            <a:r>
              <a:rPr lang="nl-NL" sz="2800" dirty="0"/>
              <a:t>De verlichters waren heel positief over de toekomst. Ze dachten dat de mensen, door hun gezond verstand te gebruiken, een ideale </a:t>
            </a:r>
            <a:r>
              <a:rPr lang="nl-NL" sz="2800" dirty="0" smtClean="0"/>
              <a:t>samenleving </a:t>
            </a:r>
            <a:r>
              <a:rPr lang="nl-NL" sz="2800" dirty="0"/>
              <a:t>konden </a:t>
            </a:r>
            <a:r>
              <a:rPr lang="nl-NL" sz="2800" dirty="0" smtClean="0"/>
              <a:t>opbouwen.</a:t>
            </a:r>
          </a:p>
          <a:p>
            <a:pPr marL="0" indent="0">
              <a:buNone/>
            </a:pPr>
            <a:endParaRPr lang="nl-NL" sz="2800" dirty="0"/>
          </a:p>
          <a:p>
            <a:pPr marL="0" indent="0">
              <a:buNone/>
            </a:pPr>
            <a:endParaRPr lang="nl-NL" sz="2800" dirty="0" smtClean="0"/>
          </a:p>
          <a:p>
            <a:pPr marL="0" indent="0">
              <a:buNone/>
            </a:pPr>
            <a:endParaRPr lang="nl-NL" sz="2800" dirty="0"/>
          </a:p>
          <a:p>
            <a:pPr marL="0" indent="0">
              <a:buNone/>
            </a:pP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5423927" y="3290731"/>
            <a:ext cx="6304725" cy="3546408"/>
          </a:xfrm>
          <a:prstGeom prst="rect">
            <a:avLst/>
          </a:prstGeom>
          <a:ln>
            <a:noFill/>
          </a:ln>
          <a:effectLst>
            <a:softEdge rad="112500"/>
          </a:effectLst>
        </p:spPr>
      </p:pic>
      <p:pic>
        <p:nvPicPr>
          <p:cNvPr id="2" name="Afbeelding 1"/>
          <p:cNvPicPr>
            <a:picLocks noChangeAspect="1"/>
          </p:cNvPicPr>
          <p:nvPr/>
        </p:nvPicPr>
        <p:blipFill>
          <a:blip r:embed="rId5"/>
          <a:stretch>
            <a:fillRect/>
          </a:stretch>
        </p:blipFill>
        <p:spPr>
          <a:xfrm>
            <a:off x="11033714" y="37853"/>
            <a:ext cx="1097375" cy="506012"/>
          </a:xfrm>
          <a:prstGeom prst="rect">
            <a:avLst/>
          </a:prstGeom>
        </p:spPr>
      </p:pic>
    </p:spTree>
    <p:extLst>
      <p:ext uri="{BB962C8B-B14F-4D97-AF65-F5344CB8AC3E}">
        <p14:creationId xmlns:p14="http://schemas.microsoft.com/office/powerpoint/2010/main" val="167891066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83765" y="274638"/>
            <a:ext cx="7598635" cy="1143000"/>
          </a:xfrm>
        </p:spPr>
        <p:txBody>
          <a:bodyPr/>
          <a:lstStyle/>
          <a:p>
            <a:endParaRPr lang="nl-NL" dirty="0"/>
          </a:p>
        </p:txBody>
      </p:sp>
      <p:sp>
        <p:nvSpPr>
          <p:cNvPr id="3" name="Tijdelijke aanduiding voor inhoud 2"/>
          <p:cNvSpPr>
            <a:spLocks noGrp="1"/>
          </p:cNvSpPr>
          <p:nvPr>
            <p:ph idx="1"/>
          </p:nvPr>
        </p:nvSpPr>
        <p:spPr>
          <a:xfrm>
            <a:off x="3983765" y="1600203"/>
            <a:ext cx="7598635" cy="4525963"/>
          </a:xfrm>
        </p:spPr>
        <p:txBody>
          <a:bodyPr/>
          <a:lstStyle/>
          <a:p>
            <a:endParaRPr lang="nl-NL"/>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3828907" y="3"/>
            <a:ext cx="8354485" cy="6818735"/>
          </a:xfrm>
          <a:prstGeom prst="rect">
            <a:avLst/>
          </a:prstGeom>
        </p:spPr>
      </p:pic>
    </p:spTree>
    <p:extLst>
      <p:ext uri="{BB962C8B-B14F-4D97-AF65-F5344CB8AC3E}">
        <p14:creationId xmlns:p14="http://schemas.microsoft.com/office/powerpoint/2010/main" val="13678709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600203"/>
            <a:ext cx="7598635" cy="4525963"/>
          </a:xfrm>
        </p:spPr>
        <p:txBody>
          <a:bodyPr/>
          <a:lstStyle/>
          <a:p>
            <a:pPr marL="0" indent="0">
              <a:buNone/>
            </a:pPr>
            <a:r>
              <a:rPr lang="nl-NL" sz="2800" dirty="0" smtClean="0"/>
              <a:t>Ze zochten een uitweg in de fantasiewereld die mooier was dan die van hunzelf.</a:t>
            </a:r>
          </a:p>
          <a:p>
            <a:pPr marL="0" indent="0">
              <a:buNone/>
            </a:pPr>
            <a:endParaRPr lang="nl-NL" dirty="0" smtClean="0"/>
          </a:p>
          <a:p>
            <a:pPr marL="0" indent="0">
              <a:buNone/>
            </a:pPr>
            <a:endParaRPr lang="nl-NL" dirty="0"/>
          </a:p>
          <a:p>
            <a:pPr marL="0" indent="0">
              <a:buNone/>
            </a:pPr>
            <a:r>
              <a:rPr lang="nl-NL" sz="2800" dirty="0" smtClean="0"/>
              <a:t>Bijvoorbeeld; ze dachten dat de mensen in De Middeleeuwen veel gelukkiger waren dan hunzelf. </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10940182" y="3"/>
            <a:ext cx="1251820" cy="938865"/>
          </a:xfrm>
          <a:prstGeom prst="rect">
            <a:avLst/>
          </a:prstGeom>
        </p:spPr>
      </p:pic>
      <p:pic>
        <p:nvPicPr>
          <p:cNvPr id="5" name="Afbeelding 4"/>
          <p:cNvPicPr>
            <a:picLocks noChangeAspect="1"/>
          </p:cNvPicPr>
          <p:nvPr/>
        </p:nvPicPr>
        <p:blipFill>
          <a:blip r:embed="rId5"/>
          <a:stretch>
            <a:fillRect/>
          </a:stretch>
        </p:blipFill>
        <p:spPr>
          <a:xfrm>
            <a:off x="10940182" y="3610175"/>
            <a:ext cx="1097375" cy="506012"/>
          </a:xfrm>
          <a:prstGeom prst="rect">
            <a:avLst/>
          </a:prstGeom>
        </p:spPr>
      </p:pic>
    </p:spTree>
    <p:extLst>
      <p:ext uri="{BB962C8B-B14F-4D97-AF65-F5344CB8AC3E}">
        <p14:creationId xmlns:p14="http://schemas.microsoft.com/office/powerpoint/2010/main" val="138211688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600203"/>
            <a:ext cx="7598635" cy="4525963"/>
          </a:xfrm>
        </p:spPr>
        <p:txBody>
          <a:bodyPr>
            <a:normAutofit/>
          </a:bodyPr>
          <a:lstStyle/>
          <a:p>
            <a:pPr marL="0" indent="0">
              <a:buNone/>
            </a:pPr>
            <a:r>
              <a:rPr lang="nl-NL" sz="2800" dirty="0"/>
              <a:t>Men ging </a:t>
            </a:r>
            <a:r>
              <a:rPr lang="nl-NL" sz="2800" dirty="0" smtClean="0"/>
              <a:t>De Middeleeuwen </a:t>
            </a:r>
            <a:r>
              <a:rPr lang="nl-NL" sz="2800" dirty="0"/>
              <a:t>opnieuw ‘ontdekken</a:t>
            </a:r>
            <a:r>
              <a:rPr lang="nl-NL" sz="2800" dirty="0" smtClean="0"/>
              <a:t>’</a:t>
            </a:r>
          </a:p>
          <a:p>
            <a:pPr marL="0" indent="0">
              <a:buNone/>
            </a:pPr>
            <a:r>
              <a:rPr lang="nl-NL" sz="2800" dirty="0" smtClean="0"/>
              <a:t>Er kwam belangstelling voor, alles wat er uit De Middeleeuwen over was:</a:t>
            </a:r>
          </a:p>
          <a:p>
            <a:pPr>
              <a:buFont typeface="Courier New" panose="02070309020205020404" pitchFamily="49" charset="0"/>
              <a:buChar char="o"/>
            </a:pPr>
            <a:r>
              <a:rPr lang="nl-NL" sz="2800" dirty="0"/>
              <a:t> </a:t>
            </a:r>
            <a:r>
              <a:rPr lang="nl-NL" sz="2800" dirty="0" smtClean="0"/>
              <a:t>kathedralen</a:t>
            </a:r>
          </a:p>
          <a:p>
            <a:pPr>
              <a:buFont typeface="Courier New" panose="02070309020205020404" pitchFamily="49" charset="0"/>
              <a:buChar char="o"/>
            </a:pPr>
            <a:r>
              <a:rPr lang="nl-NL" sz="2800" dirty="0" smtClean="0"/>
              <a:t>Kastelen</a:t>
            </a:r>
          </a:p>
          <a:p>
            <a:pPr>
              <a:buFont typeface="Courier New" panose="02070309020205020404" pitchFamily="49" charset="0"/>
              <a:buChar char="o"/>
            </a:pPr>
            <a:r>
              <a:rPr lang="nl-NL" sz="2800" dirty="0" smtClean="0"/>
              <a:t>Sprookjes</a:t>
            </a:r>
          </a:p>
          <a:p>
            <a:pPr>
              <a:buFont typeface="Courier New" panose="02070309020205020404" pitchFamily="49" charset="0"/>
              <a:buChar char="o"/>
            </a:pPr>
            <a:r>
              <a:rPr lang="nl-NL" sz="2800" dirty="0" smtClean="0"/>
              <a:t>volksliedjes</a:t>
            </a:r>
          </a:p>
          <a:p>
            <a:pPr>
              <a:buFont typeface="Courier New" panose="02070309020205020404" pitchFamily="49" charset="0"/>
              <a:buChar char="o"/>
            </a:pPr>
            <a:r>
              <a:rPr lang="nl-NL" sz="2800" dirty="0"/>
              <a:t>Ridderromans</a:t>
            </a:r>
          </a:p>
          <a:p>
            <a:pPr>
              <a:buFont typeface="Courier New" panose="02070309020205020404" pitchFamily="49" charset="0"/>
              <a:buChar char="o"/>
            </a:pP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0940182" y="3"/>
            <a:ext cx="1251820" cy="938865"/>
          </a:xfrm>
          <a:prstGeom prst="rect">
            <a:avLst/>
          </a:prstGeom>
        </p:spPr>
      </p:pic>
    </p:spTree>
    <p:extLst>
      <p:ext uri="{BB962C8B-B14F-4D97-AF65-F5344CB8AC3E}">
        <p14:creationId xmlns:p14="http://schemas.microsoft.com/office/powerpoint/2010/main" val="396068195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108184" y="1556794"/>
            <a:ext cx="7598635" cy="4525963"/>
          </a:xfrm>
        </p:spPr>
        <p:txBody>
          <a:bodyPr/>
          <a:lstStyle/>
          <a:p>
            <a:pPr>
              <a:buFont typeface="Courier New" panose="02070309020205020404" pitchFamily="49" charset="0"/>
              <a:buChar char="o"/>
            </a:pPr>
            <a:r>
              <a:rPr lang="nl-NL" sz="2800" dirty="0" smtClean="0"/>
              <a:t>sprookjes</a:t>
            </a:r>
            <a:endParaRPr lang="nl-NL"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rotWithShape="1">
          <a:blip r:embed="rId4"/>
          <a:srcRect b="33006"/>
          <a:stretch/>
        </p:blipFill>
        <p:spPr>
          <a:xfrm>
            <a:off x="-129918" y="0"/>
            <a:ext cx="4113684" cy="6885384"/>
          </a:xfrm>
          <a:prstGeom prst="rect">
            <a:avLst/>
          </a:prstGeom>
          <a:ln>
            <a:noFill/>
          </a:ln>
          <a:effectLst>
            <a:outerShdw blurRad="292100" dist="139700" dir="2700000" algn="tl" rotWithShape="0">
              <a:srgbClr val="333333">
                <a:alpha val="65000"/>
              </a:srgbClr>
            </a:outerShdw>
          </a:effectLst>
        </p:spPr>
      </p:pic>
      <p:pic>
        <p:nvPicPr>
          <p:cNvPr id="6" name="Afbeelding 5"/>
          <p:cNvPicPr>
            <a:picLocks noChangeAspect="1"/>
          </p:cNvPicPr>
          <p:nvPr/>
        </p:nvPicPr>
        <p:blipFill>
          <a:blip r:embed="rId5"/>
          <a:stretch>
            <a:fillRect/>
          </a:stretch>
        </p:blipFill>
        <p:spPr>
          <a:xfrm>
            <a:off x="7440151" y="2348883"/>
            <a:ext cx="4018965" cy="4224055"/>
          </a:xfrm>
          <a:prstGeom prst="rect">
            <a:avLst/>
          </a:prstGeom>
        </p:spPr>
      </p:pic>
      <p:pic>
        <p:nvPicPr>
          <p:cNvPr id="7" name="Afbeelding 6"/>
          <p:cNvPicPr>
            <a:picLocks noChangeAspect="1"/>
          </p:cNvPicPr>
          <p:nvPr/>
        </p:nvPicPr>
        <p:blipFill>
          <a:blip r:embed="rId6"/>
          <a:stretch>
            <a:fillRect/>
          </a:stretch>
        </p:blipFill>
        <p:spPr>
          <a:xfrm>
            <a:off x="11033714" y="115605"/>
            <a:ext cx="1097375" cy="506012"/>
          </a:xfrm>
          <a:prstGeom prst="rect">
            <a:avLst/>
          </a:prstGeom>
        </p:spPr>
      </p:pic>
    </p:spTree>
    <p:extLst>
      <p:ext uri="{BB962C8B-B14F-4D97-AF65-F5344CB8AC3E}">
        <p14:creationId xmlns:p14="http://schemas.microsoft.com/office/powerpoint/2010/main" val="7584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600203"/>
            <a:ext cx="7598635" cy="4525963"/>
          </a:xfrm>
        </p:spPr>
        <p:txBody>
          <a:bodyPr/>
          <a:lstStyle/>
          <a:p>
            <a:pPr>
              <a:buFont typeface="Courier New" panose="02070309020205020404" pitchFamily="49" charset="0"/>
              <a:buChar char="o"/>
            </a:pPr>
            <a:r>
              <a:rPr lang="nl-NL" sz="2800" dirty="0" smtClean="0"/>
              <a:t>volksliedjes</a:t>
            </a:r>
            <a:endParaRPr lang="nl-NL"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5"/>
          <a:stretch>
            <a:fillRect/>
          </a:stretch>
        </p:blipFill>
        <p:spPr>
          <a:xfrm>
            <a:off x="-460349" y="-294703"/>
            <a:ext cx="4953295" cy="3714971"/>
          </a:xfrm>
          <a:prstGeom prst="rect">
            <a:avLst/>
          </a:prstGeom>
        </p:spPr>
      </p:pic>
      <p:pic>
        <p:nvPicPr>
          <p:cNvPr id="7" name="fktwPGCR7Yw"/>
          <p:cNvPicPr>
            <a:picLocks noRot="1" noChangeAspect="1"/>
          </p:cNvPicPr>
          <p:nvPr>
            <a:videoFile r:link="rId1"/>
          </p:nvPr>
        </p:nvPicPr>
        <p:blipFill>
          <a:blip r:embed="rId6"/>
          <a:stretch>
            <a:fillRect/>
          </a:stretch>
        </p:blipFill>
        <p:spPr>
          <a:xfrm>
            <a:off x="4943873" y="3212979"/>
            <a:ext cx="5856651" cy="2470775"/>
          </a:xfrm>
          <a:prstGeom prst="rect">
            <a:avLst/>
          </a:prstGeom>
        </p:spPr>
      </p:pic>
      <p:pic>
        <p:nvPicPr>
          <p:cNvPr id="8" name="Afbeelding 7"/>
          <p:cNvPicPr>
            <a:picLocks noChangeAspect="1"/>
          </p:cNvPicPr>
          <p:nvPr/>
        </p:nvPicPr>
        <p:blipFill>
          <a:blip r:embed="rId7"/>
          <a:stretch>
            <a:fillRect/>
          </a:stretch>
        </p:blipFill>
        <p:spPr>
          <a:xfrm>
            <a:off x="11033714" y="0"/>
            <a:ext cx="1097375" cy="506012"/>
          </a:xfrm>
          <a:prstGeom prst="rect">
            <a:avLst/>
          </a:prstGeom>
        </p:spPr>
      </p:pic>
    </p:spTree>
    <p:extLst>
      <p:ext uri="{BB962C8B-B14F-4D97-AF65-F5344CB8AC3E}">
        <p14:creationId xmlns:p14="http://schemas.microsoft.com/office/powerpoint/2010/main" val="17889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99456" y="-243408"/>
            <a:ext cx="9753600" cy="1154097"/>
          </a:xfrm>
        </p:spPr>
        <p:txBody>
          <a:bodyPr/>
          <a:lstStyle/>
          <a:p>
            <a:endParaRPr lang="nl-NL" dirty="0"/>
          </a:p>
        </p:txBody>
      </p:sp>
      <p:sp>
        <p:nvSpPr>
          <p:cNvPr id="3" name="Tijdelijke aanduiding voor inhoud 2"/>
          <p:cNvSpPr>
            <a:spLocks noGrp="1"/>
          </p:cNvSpPr>
          <p:nvPr>
            <p:ph idx="1"/>
          </p:nvPr>
        </p:nvSpPr>
        <p:spPr>
          <a:xfrm>
            <a:off x="1103445" y="764704"/>
            <a:ext cx="9753600" cy="3384376"/>
          </a:xfrm>
        </p:spPr>
        <p:txBody>
          <a:bodyPr>
            <a:normAutofit/>
          </a:bodyPr>
          <a:lstStyle/>
          <a:p>
            <a:pPr>
              <a:buNone/>
            </a:pPr>
            <a:r>
              <a:rPr lang="nl-NL" u="sng" dirty="0" smtClean="0"/>
              <a:t>  </a:t>
            </a:r>
          </a:p>
          <a:p>
            <a:pPr>
              <a:buNone/>
            </a:pPr>
            <a:r>
              <a:rPr lang="nl-NL" u="sng" dirty="0" smtClean="0"/>
              <a:t>Industriële revolutie:</a:t>
            </a:r>
            <a:r>
              <a:rPr lang="nl-NL" dirty="0" smtClean="0"/>
              <a:t> Onder industriële revolutie wordt de omschakeling van handmatig naar machinaal vervaardigde goederen verstaan.</a:t>
            </a:r>
          </a:p>
          <a:p>
            <a:pPr>
              <a:buNone/>
            </a:pPr>
            <a:endParaRPr lang="nl-NL" dirty="0" smtClean="0"/>
          </a:p>
          <a:p>
            <a:pPr>
              <a:buNone/>
            </a:pPr>
            <a:r>
              <a:rPr lang="nl-NL" dirty="0" smtClean="0"/>
              <a:t>   De industriële revolutie begon rond 1750 in Engeland. En in de 19de eeuw in de rest van Europa. </a:t>
            </a:r>
          </a:p>
          <a:p>
            <a:pPr>
              <a:buFont typeface="Courier New" pitchFamily="49" charset="0"/>
              <a:buChar char="o"/>
            </a:pPr>
            <a:endParaRPr lang="nl-NL" dirty="0" smtClean="0"/>
          </a:p>
          <a:p>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180065456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384033" y="1628800"/>
            <a:ext cx="7598635" cy="4525963"/>
          </a:xfrm>
        </p:spPr>
        <p:txBody>
          <a:bodyPr/>
          <a:lstStyle/>
          <a:p>
            <a:pPr>
              <a:buFont typeface="Courier New" panose="02070309020205020404" pitchFamily="49" charset="0"/>
              <a:buChar char="o"/>
            </a:pPr>
            <a:r>
              <a:rPr lang="nl-NL" sz="2800" dirty="0"/>
              <a:t>R</a:t>
            </a:r>
            <a:r>
              <a:rPr lang="nl-NL" sz="2800" dirty="0" smtClean="0"/>
              <a:t>idderromans</a:t>
            </a:r>
            <a:endParaRPr lang="nl-NL"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 y="-22288"/>
            <a:ext cx="6046895" cy="6862825"/>
          </a:xfrm>
          <a:prstGeom prst="rect">
            <a:avLst/>
          </a:prstGeom>
        </p:spPr>
      </p:pic>
      <p:pic>
        <p:nvPicPr>
          <p:cNvPr id="6" name="Afbeelding 5"/>
          <p:cNvPicPr>
            <a:picLocks noChangeAspect="1"/>
          </p:cNvPicPr>
          <p:nvPr/>
        </p:nvPicPr>
        <p:blipFill>
          <a:blip r:embed="rId5"/>
          <a:stretch>
            <a:fillRect/>
          </a:stretch>
        </p:blipFill>
        <p:spPr>
          <a:xfrm>
            <a:off x="11094627" y="6420"/>
            <a:ext cx="1097375" cy="506012"/>
          </a:xfrm>
          <a:prstGeom prst="rect">
            <a:avLst/>
          </a:prstGeom>
        </p:spPr>
      </p:pic>
    </p:spTree>
    <p:extLst>
      <p:ext uri="{BB962C8B-B14F-4D97-AF65-F5344CB8AC3E}">
        <p14:creationId xmlns:p14="http://schemas.microsoft.com/office/powerpoint/2010/main" val="13190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35090" y="548683"/>
            <a:ext cx="7598635" cy="4525963"/>
          </a:xfrm>
        </p:spPr>
        <p:txBody>
          <a:bodyPr>
            <a:normAutofit/>
          </a:bodyPr>
          <a:lstStyle/>
          <a:p>
            <a:pPr marL="0" indent="0">
              <a:buNone/>
            </a:pPr>
            <a:r>
              <a:rPr lang="nl-NL" sz="2800" dirty="0" smtClean="0"/>
              <a:t>De mensen hadden een grote belangstelling voor ridderromance, daarom ging men spreken van romantiek. </a:t>
            </a:r>
            <a:br>
              <a:rPr lang="nl-NL" sz="2800" dirty="0" smtClean="0"/>
            </a:br>
            <a:r>
              <a:rPr lang="nl-NL" sz="2800" dirty="0" smtClean="0"/>
              <a:t>De aanhangers werden romantici genoemd. </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4"/>
          <a:stretch>
            <a:fillRect/>
          </a:stretch>
        </p:blipFill>
        <p:spPr>
          <a:xfrm>
            <a:off x="10907815" y="79250"/>
            <a:ext cx="1251820" cy="938865"/>
          </a:xfrm>
          <a:prstGeom prst="rect">
            <a:avLst/>
          </a:prstGeom>
        </p:spPr>
      </p:pic>
      <p:pic>
        <p:nvPicPr>
          <p:cNvPr id="5" name="Afbeelding 4"/>
          <p:cNvPicPr>
            <a:picLocks noChangeAspect="1"/>
          </p:cNvPicPr>
          <p:nvPr/>
        </p:nvPicPr>
        <p:blipFill>
          <a:blip r:embed="rId5"/>
          <a:stretch>
            <a:fillRect/>
          </a:stretch>
        </p:blipFill>
        <p:spPr>
          <a:xfrm>
            <a:off x="7313000" y="3933056"/>
            <a:ext cx="4220725" cy="2098304"/>
          </a:xfrm>
          <a:prstGeom prst="rect">
            <a:avLst/>
          </a:prstGeom>
          <a:ln>
            <a:noFill/>
          </a:ln>
          <a:effectLst>
            <a:softEdge rad="112500"/>
          </a:effectLst>
        </p:spPr>
      </p:pic>
      <p:sp>
        <p:nvSpPr>
          <p:cNvPr id="2" name="Tekstvak 1"/>
          <p:cNvSpPr txBox="1"/>
          <p:nvPr/>
        </p:nvSpPr>
        <p:spPr>
          <a:xfrm>
            <a:off x="7313000" y="6031363"/>
            <a:ext cx="4220725" cy="461665"/>
          </a:xfrm>
          <a:prstGeom prst="rect">
            <a:avLst/>
          </a:prstGeom>
          <a:noFill/>
          <a:ln>
            <a:noFill/>
          </a:ln>
        </p:spPr>
        <p:txBody>
          <a:bodyPr wrap="square" rtlCol="0">
            <a:spAutoFit/>
          </a:bodyPr>
          <a:lstStyle/>
          <a:p>
            <a:r>
              <a:rPr lang="nl-NL" sz="2400" dirty="0" smtClean="0">
                <a:solidFill>
                  <a:prstClr val="white"/>
                </a:solidFill>
              </a:rPr>
              <a:t>Door: </a:t>
            </a:r>
            <a:r>
              <a:rPr lang="nl-NL" sz="2400" dirty="0" err="1" smtClean="0">
                <a:solidFill>
                  <a:prstClr val="white"/>
                </a:solidFill>
              </a:rPr>
              <a:t>Francesco</a:t>
            </a:r>
            <a:r>
              <a:rPr lang="nl-NL" sz="2400" dirty="0" smtClean="0">
                <a:solidFill>
                  <a:prstClr val="white"/>
                </a:solidFill>
              </a:rPr>
              <a:t> </a:t>
            </a:r>
            <a:r>
              <a:rPr lang="nl-NL" sz="2400" dirty="0" err="1" smtClean="0">
                <a:solidFill>
                  <a:prstClr val="white"/>
                </a:solidFill>
              </a:rPr>
              <a:t>Hayez</a:t>
            </a:r>
            <a:endParaRPr lang="fr-FR" sz="2400" dirty="0">
              <a:solidFill>
                <a:prstClr val="white"/>
              </a:solidFill>
            </a:endParaRPr>
          </a:p>
        </p:txBody>
      </p:sp>
    </p:spTree>
    <p:extLst>
      <p:ext uri="{BB962C8B-B14F-4D97-AF65-F5344CB8AC3E}">
        <p14:creationId xmlns:p14="http://schemas.microsoft.com/office/powerpoint/2010/main" val="10945333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188643"/>
            <a:ext cx="7598635" cy="4525963"/>
          </a:xfrm>
        </p:spPr>
        <p:txBody>
          <a:bodyPr>
            <a:normAutofit/>
          </a:bodyPr>
          <a:lstStyle/>
          <a:p>
            <a:pPr marL="0" indent="0">
              <a:buNone/>
            </a:pPr>
            <a:r>
              <a:rPr lang="nl-NL" sz="2800" dirty="0" smtClean="0"/>
              <a:t>De middeleeuwen beïnvloeden het werk van:</a:t>
            </a:r>
          </a:p>
          <a:p>
            <a:pPr>
              <a:buFont typeface="Courier New" panose="02070309020205020404" pitchFamily="49" charset="0"/>
              <a:buChar char="o"/>
            </a:pPr>
            <a:r>
              <a:rPr lang="nl-NL" sz="2800" dirty="0" smtClean="0"/>
              <a:t>Schilders</a:t>
            </a:r>
          </a:p>
          <a:p>
            <a:pPr>
              <a:buFont typeface="Courier New" panose="02070309020205020404" pitchFamily="49" charset="0"/>
              <a:buChar char="o"/>
            </a:pPr>
            <a:r>
              <a:rPr lang="nl-NL" sz="2800" dirty="0" smtClean="0"/>
              <a:t>Schrijvers</a:t>
            </a:r>
          </a:p>
          <a:p>
            <a:pPr>
              <a:buFont typeface="Courier New" panose="02070309020205020404" pitchFamily="49" charset="0"/>
              <a:buChar char="o"/>
            </a:pPr>
            <a:r>
              <a:rPr lang="nl-NL" sz="2800" dirty="0" smtClean="0"/>
              <a:t>Architecten</a:t>
            </a:r>
          </a:p>
          <a:p>
            <a:pPr>
              <a:buFont typeface="Courier New" panose="02070309020205020404" pitchFamily="49" charset="0"/>
              <a:buChar char="o"/>
            </a:pPr>
            <a:r>
              <a:rPr lang="nl-NL" sz="2800" dirty="0" smtClean="0"/>
              <a:t>componisten</a:t>
            </a:r>
            <a:endParaRPr lang="nl-NL"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1033713" y="35897"/>
            <a:ext cx="1097375" cy="506012"/>
          </a:xfrm>
          <a:prstGeom prst="rect">
            <a:avLst/>
          </a:prstGeom>
        </p:spPr>
      </p:pic>
      <p:pic>
        <p:nvPicPr>
          <p:cNvPr id="2" name="Afbeelding 1"/>
          <p:cNvPicPr>
            <a:picLocks noChangeAspect="1"/>
          </p:cNvPicPr>
          <p:nvPr/>
        </p:nvPicPr>
        <p:blipFill>
          <a:blip r:embed="rId5"/>
          <a:stretch>
            <a:fillRect/>
          </a:stretch>
        </p:blipFill>
        <p:spPr>
          <a:xfrm>
            <a:off x="7473689" y="2636915"/>
            <a:ext cx="4718313" cy="3959641"/>
          </a:xfrm>
          <a:prstGeom prst="rect">
            <a:avLst/>
          </a:prstGeom>
        </p:spPr>
      </p:pic>
      <p:sp>
        <p:nvSpPr>
          <p:cNvPr id="4" name="Tekstvak 3"/>
          <p:cNvSpPr txBox="1"/>
          <p:nvPr/>
        </p:nvSpPr>
        <p:spPr>
          <a:xfrm>
            <a:off x="7632172" y="5981872"/>
            <a:ext cx="4704523" cy="830997"/>
          </a:xfrm>
          <a:prstGeom prst="rect">
            <a:avLst/>
          </a:prstGeom>
          <a:noFill/>
        </p:spPr>
        <p:txBody>
          <a:bodyPr wrap="square" rtlCol="0">
            <a:spAutoFit/>
          </a:bodyPr>
          <a:lstStyle/>
          <a:p>
            <a:r>
              <a:rPr lang="nl-NL" sz="2400" dirty="0" smtClean="0">
                <a:solidFill>
                  <a:prstClr val="white"/>
                </a:solidFill>
              </a:rPr>
              <a:t>Door Caspar David Friedrich, gemaakt in 1811</a:t>
            </a:r>
            <a:endParaRPr lang="fr-FR" sz="2400" dirty="0">
              <a:solidFill>
                <a:prstClr val="white"/>
              </a:solidFill>
            </a:endParaRPr>
          </a:p>
        </p:txBody>
      </p:sp>
    </p:spTree>
    <p:extLst>
      <p:ext uri="{BB962C8B-B14F-4D97-AF65-F5344CB8AC3E}">
        <p14:creationId xmlns:p14="http://schemas.microsoft.com/office/powerpoint/2010/main" val="125388759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83765" y="274638"/>
            <a:ext cx="7598635" cy="4162474"/>
          </a:xfrm>
        </p:spPr>
        <p:txBody>
          <a:bodyPr>
            <a:normAutofit/>
          </a:bodyPr>
          <a:lstStyle/>
          <a:p>
            <a:pPr marL="0" indent="0">
              <a:buNone/>
            </a:pPr>
            <a:r>
              <a:rPr lang="nl-NL" sz="2800" dirty="0" smtClean="0"/>
              <a:t>Kenmerken van De Romantiek:</a:t>
            </a:r>
          </a:p>
          <a:p>
            <a:pPr>
              <a:buFont typeface="Courier New" panose="02070309020205020404" pitchFamily="49" charset="0"/>
              <a:buChar char="o"/>
            </a:pPr>
            <a:r>
              <a:rPr lang="nl-NL" sz="2800" dirty="0" smtClean="0"/>
              <a:t>Verheerlijking van de Middeleeuwen</a:t>
            </a:r>
          </a:p>
          <a:p>
            <a:pPr>
              <a:buFont typeface="Courier New" panose="02070309020205020404" pitchFamily="49" charset="0"/>
              <a:buChar char="o"/>
            </a:pPr>
            <a:r>
              <a:rPr lang="nl-NL" sz="2800" dirty="0" smtClean="0"/>
              <a:t>Verheerlijking van de geschiedenis van </a:t>
            </a:r>
            <a:r>
              <a:rPr lang="nl-NL" sz="2800" dirty="0"/>
              <a:t>het </a:t>
            </a:r>
            <a:r>
              <a:rPr lang="nl-NL" sz="2800" dirty="0" smtClean="0"/>
              <a:t>eigen volk</a:t>
            </a:r>
          </a:p>
          <a:p>
            <a:pPr>
              <a:buFont typeface="Courier New" panose="02070309020205020404" pitchFamily="49" charset="0"/>
              <a:buChar char="o"/>
            </a:pPr>
            <a:r>
              <a:rPr lang="nl-NL" sz="2800" dirty="0" smtClean="0"/>
              <a:t>Verheerlijking van het landelijk leven.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fbeelding 4"/>
          <p:cNvPicPr>
            <a:picLocks noChangeAspect="1"/>
          </p:cNvPicPr>
          <p:nvPr/>
        </p:nvPicPr>
        <p:blipFill>
          <a:blip r:embed="rId4"/>
          <a:stretch>
            <a:fillRect/>
          </a:stretch>
        </p:blipFill>
        <p:spPr>
          <a:xfrm>
            <a:off x="10956491" y="3"/>
            <a:ext cx="1251820" cy="938865"/>
          </a:xfrm>
          <a:prstGeom prst="rect">
            <a:avLst/>
          </a:prstGeom>
        </p:spPr>
      </p:pic>
    </p:spTree>
    <p:extLst>
      <p:ext uri="{BB962C8B-B14F-4D97-AF65-F5344CB8AC3E}">
        <p14:creationId xmlns:p14="http://schemas.microsoft.com/office/powerpoint/2010/main" val="153890134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072881" y="836715"/>
            <a:ext cx="7598635" cy="4525963"/>
          </a:xfrm>
        </p:spPr>
        <p:txBody>
          <a:bodyPr/>
          <a:lstStyle/>
          <a:p>
            <a:pPr>
              <a:buFont typeface="Courier New" panose="02070309020205020404" pitchFamily="49" charset="0"/>
              <a:buChar char="o"/>
            </a:pPr>
            <a:r>
              <a:rPr lang="nl-NL" sz="2800" dirty="0"/>
              <a:t>Verheerlijking van de vrije natuur</a:t>
            </a:r>
          </a:p>
          <a:p>
            <a:pPr>
              <a:buFont typeface="Courier New" panose="02070309020205020404" pitchFamily="49" charset="0"/>
              <a:buChar char="o"/>
            </a:pPr>
            <a:r>
              <a:rPr lang="nl-NL" sz="2800" dirty="0"/>
              <a:t>Vlucht naar andere culturen</a:t>
            </a:r>
          </a:p>
          <a:p>
            <a:pPr>
              <a:buFont typeface="Courier New" panose="02070309020205020404" pitchFamily="49" charset="0"/>
              <a:buChar char="o"/>
            </a:pPr>
            <a:r>
              <a:rPr lang="nl-NL" sz="2800" dirty="0"/>
              <a:t>Het gevoel en de fantasie op de eerste plaats</a:t>
            </a:r>
          </a:p>
          <a:p>
            <a:endParaRPr lang="fr-F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
            <a:ext cx="3837516"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fbeelding 5"/>
          <p:cNvPicPr>
            <a:picLocks noChangeAspect="1"/>
          </p:cNvPicPr>
          <p:nvPr/>
        </p:nvPicPr>
        <p:blipFill>
          <a:blip r:embed="rId4"/>
          <a:stretch>
            <a:fillRect/>
          </a:stretch>
        </p:blipFill>
        <p:spPr>
          <a:xfrm>
            <a:off x="10940182" y="3"/>
            <a:ext cx="1251820" cy="938865"/>
          </a:xfrm>
          <a:prstGeom prst="rect">
            <a:avLst/>
          </a:prstGeom>
        </p:spPr>
      </p:pic>
      <p:pic>
        <p:nvPicPr>
          <p:cNvPr id="2" name="Afbeelding 1"/>
          <p:cNvPicPr>
            <a:picLocks noChangeAspect="1"/>
          </p:cNvPicPr>
          <p:nvPr/>
        </p:nvPicPr>
        <p:blipFill>
          <a:blip r:embed="rId5"/>
          <a:stretch>
            <a:fillRect/>
          </a:stretch>
        </p:blipFill>
        <p:spPr>
          <a:xfrm>
            <a:off x="4483740" y="3097674"/>
            <a:ext cx="8407741" cy="3534260"/>
          </a:xfrm>
          <a:prstGeom prst="rect">
            <a:avLst/>
          </a:prstGeom>
        </p:spPr>
      </p:pic>
      <p:sp>
        <p:nvSpPr>
          <p:cNvPr id="4" name="Tekstvak 3"/>
          <p:cNvSpPr txBox="1"/>
          <p:nvPr/>
        </p:nvSpPr>
        <p:spPr>
          <a:xfrm>
            <a:off x="5183221" y="5992620"/>
            <a:ext cx="7008779" cy="830997"/>
          </a:xfrm>
          <a:prstGeom prst="rect">
            <a:avLst/>
          </a:prstGeom>
          <a:noFill/>
        </p:spPr>
        <p:txBody>
          <a:bodyPr wrap="square" rtlCol="0">
            <a:spAutoFit/>
          </a:bodyPr>
          <a:lstStyle/>
          <a:p>
            <a:r>
              <a:rPr lang="fr-FR" sz="2400" dirty="0">
                <a:solidFill>
                  <a:prstClr val="white"/>
                </a:solidFill>
              </a:rPr>
              <a:t>le radeau de la </a:t>
            </a:r>
            <a:r>
              <a:rPr lang="fr-FR" sz="2400" dirty="0" smtClean="0">
                <a:solidFill>
                  <a:prstClr val="white"/>
                </a:solidFill>
              </a:rPr>
              <a:t>méduse, </a:t>
            </a:r>
            <a:r>
              <a:rPr lang="fr-FR" sz="2400" dirty="0" err="1" smtClean="0">
                <a:solidFill>
                  <a:prstClr val="white"/>
                </a:solidFill>
              </a:rPr>
              <a:t>door</a:t>
            </a:r>
            <a:r>
              <a:rPr lang="nl-NL" sz="2400" dirty="0">
                <a:solidFill>
                  <a:prstClr val="white"/>
                </a:solidFill>
              </a:rPr>
              <a:t> </a:t>
            </a:r>
            <a:r>
              <a:rPr lang="nl-NL" sz="2400" dirty="0" err="1" smtClean="0">
                <a:solidFill>
                  <a:prstClr val="white"/>
                </a:solidFill>
              </a:rPr>
              <a:t>Théodore</a:t>
            </a:r>
            <a:r>
              <a:rPr lang="nl-NL" sz="2400" dirty="0" smtClean="0">
                <a:solidFill>
                  <a:prstClr val="white"/>
                </a:solidFill>
              </a:rPr>
              <a:t> </a:t>
            </a:r>
            <a:r>
              <a:rPr lang="nl-NL" sz="2400" dirty="0" err="1" smtClean="0">
                <a:solidFill>
                  <a:prstClr val="white"/>
                </a:solidFill>
              </a:rPr>
              <a:t>Géricault</a:t>
            </a:r>
            <a:r>
              <a:rPr lang="nl-NL" sz="2400" dirty="0" smtClean="0">
                <a:solidFill>
                  <a:prstClr val="white"/>
                </a:solidFill>
              </a:rPr>
              <a:t>, gemaakt in 1819</a:t>
            </a:r>
            <a:endParaRPr lang="fr-FR" sz="2400" dirty="0">
              <a:solidFill>
                <a:prstClr val="white"/>
              </a:solidFill>
            </a:endParaRPr>
          </a:p>
        </p:txBody>
      </p:sp>
    </p:spTree>
    <p:extLst>
      <p:ext uri="{BB962C8B-B14F-4D97-AF65-F5344CB8AC3E}">
        <p14:creationId xmlns:p14="http://schemas.microsoft.com/office/powerpoint/2010/main" val="206933840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0"/>
            <a:ext cx="6858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ctrTitle"/>
          </p:nvPr>
        </p:nvSpPr>
        <p:spPr>
          <a:xfrm>
            <a:off x="2555690" y="1700808"/>
            <a:ext cx="6881836" cy="2376264"/>
          </a:xfrm>
        </p:spPr>
        <p:txBody>
          <a:bodyPr>
            <a:noAutofit/>
          </a:bodyPr>
          <a:lstStyle/>
          <a:p>
            <a:pPr algn="ctr"/>
            <a:r>
              <a:rPr lang="nl-NL" sz="8800" dirty="0">
                <a:solidFill>
                  <a:schemeClr val="bg1"/>
                </a:solidFill>
              </a:rPr>
              <a:t>Communisme</a:t>
            </a:r>
            <a:br>
              <a:rPr lang="nl-NL" sz="8800" dirty="0">
                <a:solidFill>
                  <a:schemeClr val="bg1"/>
                </a:solidFill>
              </a:rPr>
            </a:br>
            <a:r>
              <a:rPr lang="nl-NL" sz="3600" dirty="0">
                <a:solidFill>
                  <a:schemeClr val="bg1"/>
                </a:solidFill>
              </a:rPr>
              <a:t>Noa &amp; Nienke</a:t>
            </a:r>
            <a:r>
              <a:rPr lang="nl-NL" sz="8800" dirty="0">
                <a:solidFill>
                  <a:schemeClr val="bg1"/>
                </a:solidFill>
              </a:rPr>
              <a:t/>
            </a:r>
            <a:br>
              <a:rPr lang="nl-NL" sz="8800" dirty="0">
                <a:solidFill>
                  <a:schemeClr val="bg1"/>
                </a:solidFill>
              </a:rPr>
            </a:br>
            <a:r>
              <a:rPr lang="nl-NL" sz="3600" dirty="0">
                <a:solidFill>
                  <a:schemeClr val="bg1"/>
                </a:solidFill>
              </a:rPr>
              <a:t>A2a</a:t>
            </a:r>
            <a:endParaRPr lang="nl-NL" sz="3600" dirty="0">
              <a:solidFill>
                <a:schemeClr val="bg1"/>
              </a:solidFill>
            </a:endParaRPr>
          </a:p>
        </p:txBody>
      </p:sp>
    </p:spTree>
    <p:extLst>
      <p:ext uri="{BB962C8B-B14F-4D97-AF65-F5344CB8AC3E}">
        <p14:creationId xmlns:p14="http://schemas.microsoft.com/office/powerpoint/2010/main" val="797080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55640" y="624947"/>
            <a:ext cx="5915000" cy="1143000"/>
          </a:xfrm>
        </p:spPr>
        <p:txBody>
          <a:bodyPr>
            <a:normAutofit/>
          </a:bodyPr>
          <a:lstStyle/>
          <a:p>
            <a:r>
              <a:rPr lang="nl-NL" dirty="0" smtClean="0"/>
              <a:t>Wat is communisme?</a:t>
            </a:r>
            <a:endParaRPr lang="nl-NL" dirty="0"/>
          </a:p>
        </p:txBody>
      </p:sp>
      <p:sp>
        <p:nvSpPr>
          <p:cNvPr id="3" name="Tijdelijke aanduiding voor inhoud 2"/>
          <p:cNvSpPr>
            <a:spLocks noGrp="1"/>
          </p:cNvSpPr>
          <p:nvPr>
            <p:ph idx="1"/>
          </p:nvPr>
        </p:nvSpPr>
        <p:spPr>
          <a:xfrm>
            <a:off x="1981200" y="1935480"/>
            <a:ext cx="8229600" cy="989464"/>
          </a:xfrm>
        </p:spPr>
        <p:txBody>
          <a:bodyPr>
            <a:normAutofit/>
          </a:bodyPr>
          <a:lstStyle/>
          <a:p>
            <a:pPr marL="0" indent="0">
              <a:buNone/>
            </a:pPr>
            <a:r>
              <a:rPr lang="nl-NL" sz="2200" dirty="0">
                <a:latin typeface="Arial" panose="020B0604020202020204" pitchFamily="34" charset="0"/>
                <a:cs typeface="Arial" panose="020B0604020202020204" pitchFamily="34" charset="0"/>
              </a:rPr>
              <a:t>Communisme </a:t>
            </a:r>
            <a:r>
              <a:rPr lang="nl-NL" sz="2200" dirty="0">
                <a:latin typeface="Arial" panose="020B0604020202020204" pitchFamily="34" charset="0"/>
                <a:cs typeface="Arial" panose="020B0604020202020204" pitchFamily="34" charset="0"/>
              </a:rPr>
              <a:t>is ook een </a:t>
            </a:r>
            <a:r>
              <a:rPr lang="nl-NL" sz="2200" dirty="0">
                <a:latin typeface="Arial" panose="020B0604020202020204" pitchFamily="34" charset="0"/>
                <a:cs typeface="Arial" panose="020B0604020202020204" pitchFamily="34" charset="0"/>
              </a:rPr>
              <a:t>staatsvorm; een manier om met elkaar samen te </a:t>
            </a:r>
            <a:r>
              <a:rPr lang="nl-NL" sz="2200" dirty="0">
                <a:latin typeface="Arial" panose="020B0604020202020204" pitchFamily="34" charset="0"/>
                <a:cs typeface="Arial" panose="020B0604020202020204" pitchFamily="34" charset="0"/>
              </a:rPr>
              <a:t>leven.</a:t>
            </a:r>
          </a:p>
          <a:p>
            <a:pPr algn="ctr"/>
            <a:endParaRPr lang="nl-NL" sz="2200" dirty="0">
              <a:latin typeface="Arial" panose="020B0604020202020204" pitchFamily="34" charset="0"/>
              <a:cs typeface="Arial" panose="020B0604020202020204" pitchFamily="34" charset="0"/>
            </a:endParaRPr>
          </a:p>
          <a:p>
            <a:pPr marL="0" indent="0">
              <a:buNone/>
            </a:pPr>
            <a:endParaRPr lang="nl-NL" sz="22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99450">
            <a:off x="9222675" y="-152278"/>
            <a:ext cx="1321283" cy="155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784" y="2697497"/>
            <a:ext cx="3931846" cy="4137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48702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87383" y="836712"/>
            <a:ext cx="8435682" cy="1143000"/>
          </a:xfrm>
        </p:spPr>
        <p:txBody>
          <a:bodyPr>
            <a:normAutofit fontScale="90000"/>
          </a:bodyPr>
          <a:lstStyle/>
          <a:p>
            <a:pPr algn="ctr"/>
            <a:r>
              <a:rPr lang="nl-NL" dirty="0"/>
              <a:t>W</a:t>
            </a:r>
            <a:r>
              <a:rPr lang="nl-NL" dirty="0" smtClean="0"/>
              <a:t>at is onderscheidend aan communisme?</a:t>
            </a:r>
            <a:endParaRPr lang="nl-NL" dirty="0"/>
          </a:p>
        </p:txBody>
      </p:sp>
      <p:sp>
        <p:nvSpPr>
          <p:cNvPr id="3" name="Tijdelijke aanduiding voor inhoud 2"/>
          <p:cNvSpPr>
            <a:spLocks noGrp="1"/>
          </p:cNvSpPr>
          <p:nvPr>
            <p:ph idx="1"/>
          </p:nvPr>
        </p:nvSpPr>
        <p:spPr>
          <a:xfrm>
            <a:off x="1991544" y="2390994"/>
            <a:ext cx="8229600" cy="2262142"/>
          </a:xfrm>
        </p:spPr>
        <p:txBody>
          <a:bodyPr>
            <a:noAutofit/>
          </a:bodyPr>
          <a:lstStyle/>
          <a:p>
            <a:pPr marL="0" indent="0">
              <a:buNone/>
            </a:pPr>
            <a:r>
              <a:rPr lang="nl-NL" sz="2200" dirty="0">
                <a:latin typeface="Arial" panose="020B0604020202020204" pitchFamily="34" charset="0"/>
                <a:cs typeface="Arial" panose="020B0604020202020204" pitchFamily="34" charset="0"/>
              </a:rPr>
              <a:t>Volgens het communisme moet alles eerlijk verdeeld worden. Alle mensen krijgen dus even veel eten, drinken, spullen en geld. De mensen moeten wel werken </a:t>
            </a:r>
            <a:r>
              <a:rPr lang="nl-NL" sz="2200" dirty="0">
                <a:latin typeface="Arial" panose="020B0604020202020204" pitchFamily="34" charset="0"/>
                <a:cs typeface="Arial" panose="020B0604020202020204" pitchFamily="34" charset="0"/>
              </a:rPr>
              <a:t> als </a:t>
            </a:r>
            <a:r>
              <a:rPr lang="nl-NL" sz="2200" dirty="0">
                <a:latin typeface="Arial" panose="020B0604020202020204" pitchFamily="34" charset="0"/>
                <a:cs typeface="Arial" panose="020B0604020202020204" pitchFamily="34" charset="0"/>
              </a:rPr>
              <a:t>ze dat kunnen, maar zij krijgen hier even veel voor betaald</a:t>
            </a:r>
            <a:r>
              <a:rPr lang="nl-NL" sz="2200" dirty="0">
                <a:latin typeface="Arial" panose="020B0604020202020204" pitchFamily="34" charset="0"/>
                <a:cs typeface="Arial" panose="020B0604020202020204" pitchFamily="34" charset="0"/>
              </a:rPr>
              <a:t>.</a:t>
            </a:r>
          </a:p>
          <a:p>
            <a:pPr marL="0" indent="0">
              <a:buNone/>
            </a:pPr>
            <a:endParaRPr lang="nl-NL" sz="2200" dirty="0">
              <a:latin typeface="Arial" panose="020B0604020202020204" pitchFamily="34" charset="0"/>
              <a:cs typeface="Arial" panose="020B0604020202020204" pitchFamily="34" charset="0"/>
            </a:endParaRPr>
          </a:p>
          <a:p>
            <a:pPr marL="0" indent="0">
              <a:buNone/>
            </a:pPr>
            <a:r>
              <a:rPr lang="nl-NL" sz="2200" dirty="0">
                <a:latin typeface="Arial" panose="020B0604020202020204" pitchFamily="34" charset="0"/>
                <a:cs typeface="Arial" panose="020B0604020202020204" pitchFamily="34" charset="0"/>
              </a:rPr>
              <a:t>Alle bedrijven zijn eigendom van de staat </a:t>
            </a:r>
            <a:endParaRPr lang="nl-NL" sz="2200" dirty="0">
              <a:latin typeface="Arial" panose="020B0604020202020204" pitchFamily="34" charset="0"/>
              <a:cs typeface="Arial" panose="020B0604020202020204" pitchFamily="34" charset="0"/>
            </a:endParaRPr>
          </a:p>
          <a:p>
            <a:pPr marL="0" indent="0">
              <a:buNone/>
            </a:pPr>
            <a:endParaRPr lang="nl-NL" sz="24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04" y="3498778"/>
            <a:ext cx="3387824" cy="3223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4352" y="-315416"/>
            <a:ext cx="1683432" cy="174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58561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Geschiedenis van communisme</a:t>
            </a:r>
            <a:endParaRPr lang="nl-NL"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96125">
            <a:off x="9216885" y="207920"/>
            <a:ext cx="1227917" cy="78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jdelijke aanduiding voor inhoud 5"/>
          <p:cNvSpPr>
            <a:spLocks noGrp="1"/>
          </p:cNvSpPr>
          <p:nvPr>
            <p:ph idx="1"/>
          </p:nvPr>
        </p:nvSpPr>
        <p:spPr>
          <a:xfrm>
            <a:off x="1991544" y="2204864"/>
            <a:ext cx="4186808" cy="3240360"/>
          </a:xfrm>
        </p:spPr>
        <p:txBody>
          <a:bodyPr>
            <a:normAutofit/>
          </a:bodyPr>
          <a:lstStyle/>
          <a:p>
            <a:r>
              <a:rPr lang="nl-NL" sz="2200" dirty="0">
                <a:latin typeface="Arial" panose="020B0604020202020204" pitchFamily="34" charset="0"/>
                <a:cs typeface="Arial" panose="020B0604020202020204" pitchFamily="34" charset="0"/>
              </a:rPr>
              <a:t>Vroeg communisme</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Franse revolutie</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Negentiende eeuw</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Modern communisme</a:t>
            </a:r>
          </a:p>
          <a:p>
            <a:endParaRPr lang="nl-NL" sz="2200" dirty="0">
              <a:latin typeface="Arial" panose="020B0604020202020204" pitchFamily="34" charset="0"/>
              <a:cs typeface="Arial" panose="020B0604020202020204" pitchFamily="34" charset="0"/>
            </a:endParaRPr>
          </a:p>
          <a:p>
            <a:endParaRPr lang="nl-NL" sz="2200" dirty="0">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135" y="2348880"/>
            <a:ext cx="531419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552195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19536" y="836295"/>
            <a:ext cx="8229600" cy="2448272"/>
          </a:xfrm>
        </p:spPr>
        <p:txBody>
          <a:bodyPr>
            <a:normAutofit/>
          </a:bodyPr>
          <a:lstStyle/>
          <a:p>
            <a:r>
              <a:rPr lang="nl-NL" dirty="0" smtClean="0">
                <a:latin typeface="Arial" panose="020B0604020202020204" pitchFamily="34" charset="0"/>
                <a:cs typeface="Arial" panose="020B0604020202020204" pitchFamily="34" charset="0"/>
              </a:rPr>
              <a:t>Vroeg communisme.</a:t>
            </a:r>
            <a:br>
              <a:rPr lang="nl-NL" dirty="0" smtClean="0">
                <a:latin typeface="Arial" panose="020B0604020202020204" pitchFamily="34" charset="0"/>
                <a:cs typeface="Arial" panose="020B0604020202020204" pitchFamily="34" charset="0"/>
              </a:rPr>
            </a:br>
            <a:r>
              <a:rPr lang="nl-NL" dirty="0">
                <a:latin typeface="Arial" panose="020B0604020202020204" pitchFamily="34" charset="0"/>
                <a:cs typeface="Arial" panose="020B0604020202020204" pitchFamily="34" charset="0"/>
              </a:rPr>
              <a:t/>
            </a:r>
            <a:br>
              <a:rPr lang="nl-NL" dirty="0">
                <a:latin typeface="Arial" panose="020B0604020202020204" pitchFamily="34" charset="0"/>
                <a:cs typeface="Arial" panose="020B0604020202020204" pitchFamily="34" charset="0"/>
              </a:rPr>
            </a:br>
            <a:r>
              <a:rPr lang="nl-NL" sz="2200" dirty="0">
                <a:latin typeface="Arial" panose="020B0604020202020204" pitchFamily="34" charset="0"/>
                <a:cs typeface="Arial" panose="020B0604020202020204" pitchFamily="34" charset="0"/>
              </a:rPr>
              <a:t>Grondlegger: Karl Marx</a:t>
            </a:r>
            <a:br>
              <a:rPr lang="nl-NL" sz="2200" dirty="0">
                <a:latin typeface="Arial" panose="020B0604020202020204" pitchFamily="34" charset="0"/>
                <a:cs typeface="Arial" panose="020B0604020202020204" pitchFamily="34" charset="0"/>
              </a:rPr>
            </a:br>
            <a:endParaRPr lang="nl-NL" sz="2200" dirty="0">
              <a:latin typeface="Arial" panose="020B0604020202020204" pitchFamily="34" charset="0"/>
              <a:cs typeface="Arial" panose="020B0604020202020204" pitchFamily="34" charset="0"/>
            </a:endParaRPr>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2724" y="1916832"/>
            <a:ext cx="4995725" cy="4565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264" y="30019"/>
            <a:ext cx="1963737"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442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a:xfrm>
            <a:off x="1103445" y="1700811"/>
            <a:ext cx="9753600" cy="3539527"/>
          </a:xfrm>
        </p:spPr>
        <p:txBody>
          <a:bodyPr/>
          <a:lstStyle/>
          <a:p>
            <a:pPr>
              <a:buFont typeface="Courier New" pitchFamily="49" charset="0"/>
              <a:buChar char="o"/>
            </a:pPr>
            <a:r>
              <a:rPr lang="nl-NL" dirty="0" smtClean="0"/>
              <a:t> </a:t>
            </a:r>
            <a:r>
              <a:rPr lang="nl-NL" u="sng" dirty="0" smtClean="0"/>
              <a:t>Massaproductie</a:t>
            </a:r>
            <a:r>
              <a:rPr lang="nl-NL" dirty="0" smtClean="0"/>
              <a:t>: grote aantallen van precies hetzelfde product worden gemaakt met behulp van arbeidsdeling</a:t>
            </a:r>
          </a:p>
          <a:p>
            <a:pPr>
              <a:buFont typeface="Courier New" pitchFamily="49" charset="0"/>
              <a:buChar char="o"/>
            </a:pPr>
            <a:r>
              <a:rPr lang="nl-NL" dirty="0" smtClean="0"/>
              <a:t> </a:t>
            </a:r>
            <a:r>
              <a:rPr lang="nl-NL" u="sng" dirty="0" smtClean="0"/>
              <a:t>Arbeidsdeling</a:t>
            </a:r>
            <a:r>
              <a:rPr lang="nl-NL" dirty="0" smtClean="0"/>
              <a:t>: Het maken van producten in verschillende stappen: elke arbeider doet maar een van deze stappen. </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145418474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Karl Marx</a:t>
            </a:r>
            <a:endParaRPr lang="nl-NL" dirty="0"/>
          </a:p>
        </p:txBody>
      </p:sp>
      <p:sp>
        <p:nvSpPr>
          <p:cNvPr id="3" name="Tijdelijke aanduiding voor inhoud 2"/>
          <p:cNvSpPr>
            <a:spLocks noGrp="1"/>
          </p:cNvSpPr>
          <p:nvPr>
            <p:ph idx="1"/>
          </p:nvPr>
        </p:nvSpPr>
        <p:spPr>
          <a:xfrm>
            <a:off x="1991544" y="2348880"/>
            <a:ext cx="8229600" cy="3024336"/>
          </a:xfrm>
        </p:spPr>
        <p:txBody>
          <a:bodyPr>
            <a:normAutofit fontScale="92500" lnSpcReduction="20000"/>
          </a:bodyPr>
          <a:lstStyle/>
          <a:p>
            <a:pPr marL="0" indent="0">
              <a:buNone/>
            </a:pPr>
            <a:r>
              <a:rPr lang="nl-NL" sz="2400" dirty="0">
                <a:latin typeface="Arial" panose="020B0604020202020204" pitchFamily="34" charset="0"/>
                <a:cs typeface="Arial" panose="020B0604020202020204" pitchFamily="34" charset="0"/>
              </a:rPr>
              <a:t>Volgens </a:t>
            </a:r>
            <a:r>
              <a:rPr lang="nl-NL" sz="2400" dirty="0">
                <a:latin typeface="Arial" panose="020B0604020202020204" pitchFamily="34" charset="0"/>
                <a:cs typeface="Arial" panose="020B0604020202020204" pitchFamily="34" charset="0"/>
              </a:rPr>
              <a:t>Karl </a:t>
            </a:r>
            <a:r>
              <a:rPr lang="nl-NL" sz="2400" dirty="0">
                <a:latin typeface="Arial" panose="020B0604020202020204" pitchFamily="34" charset="0"/>
                <a:cs typeface="Arial" panose="020B0604020202020204" pitchFamily="34" charset="0"/>
              </a:rPr>
              <a:t>Marx kun </a:t>
            </a:r>
            <a:r>
              <a:rPr lang="nl-NL" sz="2400" dirty="0">
                <a:latin typeface="Arial" panose="020B0604020202020204" pitchFamily="34" charset="0"/>
                <a:cs typeface="Arial" panose="020B0604020202020204" pitchFamily="34" charset="0"/>
              </a:rPr>
              <a:t>je alle mensen verdelen in drie verschillende sociale klassen</a:t>
            </a:r>
            <a:r>
              <a:rPr lang="nl-NL" sz="2400" dirty="0">
                <a:latin typeface="Arial" panose="020B0604020202020204" pitchFamily="34" charset="0"/>
                <a:cs typeface="Arial" panose="020B0604020202020204" pitchFamily="34" charset="0"/>
              </a:rPr>
              <a:t>.</a:t>
            </a:r>
          </a:p>
          <a:p>
            <a:endParaRPr lang="nl-NL" sz="2400" dirty="0">
              <a:latin typeface="Arial" panose="020B0604020202020204" pitchFamily="34" charset="0"/>
              <a:cs typeface="Arial" panose="020B0604020202020204" pitchFamily="34" charset="0"/>
            </a:endParaRPr>
          </a:p>
          <a:p>
            <a:endParaRPr lang="nl-NL" sz="2400" dirty="0">
              <a:latin typeface="Arial" panose="020B0604020202020204" pitchFamily="34" charset="0"/>
              <a:cs typeface="Arial" panose="020B0604020202020204" pitchFamily="34" charset="0"/>
            </a:endParaRPr>
          </a:p>
          <a:p>
            <a:pPr marL="0" indent="0">
              <a:buNone/>
            </a:pPr>
            <a:r>
              <a:rPr lang="nl-NL" sz="2400" dirty="0">
                <a:latin typeface="Arial" panose="020B0604020202020204" pitchFamily="34" charset="0"/>
                <a:cs typeface="Arial" panose="020B0604020202020204" pitchFamily="34" charset="0"/>
              </a:rPr>
              <a:t> </a:t>
            </a:r>
            <a:r>
              <a:rPr lang="nl-NL" sz="2400" dirty="0">
                <a:latin typeface="Arial" panose="020B0604020202020204" pitchFamily="34" charset="0"/>
                <a:cs typeface="Arial" panose="020B0604020202020204" pitchFamily="34" charset="0"/>
              </a:rPr>
              <a:t>Dit zijn: </a:t>
            </a:r>
            <a:endParaRPr lang="nl-NL" sz="2400" dirty="0">
              <a:latin typeface="Arial" panose="020B0604020202020204" pitchFamily="34" charset="0"/>
              <a:cs typeface="Arial" panose="020B0604020202020204" pitchFamily="34" charset="0"/>
            </a:endParaRPr>
          </a:p>
          <a:p>
            <a:pPr marL="0" indent="0">
              <a:buNone/>
            </a:pPr>
            <a:endParaRPr lang="nl-NL" sz="2400" dirty="0">
              <a:latin typeface="Arial" panose="020B0604020202020204" pitchFamily="34" charset="0"/>
              <a:cs typeface="Arial" panose="020B0604020202020204" pitchFamily="34" charset="0"/>
            </a:endParaRPr>
          </a:p>
          <a:p>
            <a:pPr lvl="1"/>
            <a:r>
              <a:rPr lang="nl-NL" dirty="0" smtClean="0">
                <a:latin typeface="Arial" panose="020B0604020202020204" pitchFamily="34" charset="0"/>
                <a:cs typeface="Arial" panose="020B0604020202020204" pitchFamily="34" charset="0"/>
              </a:rPr>
              <a:t>De adel, mensen die veel land bezitten</a:t>
            </a:r>
            <a:endParaRPr lang="nl-NL" dirty="0">
              <a:latin typeface="Arial" panose="020B0604020202020204" pitchFamily="34" charset="0"/>
              <a:cs typeface="Arial" panose="020B0604020202020204" pitchFamily="34" charset="0"/>
            </a:endParaRPr>
          </a:p>
          <a:p>
            <a:pPr lvl="1"/>
            <a:r>
              <a:rPr lang="nl-NL" dirty="0" smtClean="0">
                <a:latin typeface="Arial" panose="020B0604020202020204" pitchFamily="34" charset="0"/>
                <a:cs typeface="Arial" panose="020B0604020202020204" pitchFamily="34" charset="0"/>
              </a:rPr>
              <a:t>De bourgeoisie, mensen die de baas zijn over bedrijven </a:t>
            </a:r>
            <a:endParaRPr lang="nl-NL" dirty="0">
              <a:latin typeface="Arial" panose="020B0604020202020204" pitchFamily="34" charset="0"/>
              <a:cs typeface="Arial" panose="020B0604020202020204" pitchFamily="34" charset="0"/>
            </a:endParaRPr>
          </a:p>
          <a:p>
            <a:pPr lvl="1"/>
            <a:r>
              <a:rPr lang="nl-NL" dirty="0" smtClean="0">
                <a:latin typeface="Arial" panose="020B0604020202020204" pitchFamily="34" charset="0"/>
                <a:cs typeface="Arial" panose="020B0604020202020204" pitchFamily="34" charset="0"/>
              </a:rPr>
              <a:t>Het </a:t>
            </a:r>
            <a:r>
              <a:rPr lang="nl-NL" dirty="0">
                <a:latin typeface="Arial" panose="020B0604020202020204" pitchFamily="34" charset="0"/>
                <a:cs typeface="Arial" panose="020B0604020202020204" pitchFamily="34" charset="0"/>
              </a:rPr>
              <a:t>proletariaat, mensen die niets bezitten</a:t>
            </a:r>
          </a:p>
          <a:p>
            <a:endParaRPr lang="nl-NL"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257" y="1"/>
            <a:ext cx="1963737"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184" y="2708921"/>
            <a:ext cx="245745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000021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4329" y="3230725"/>
            <a:ext cx="1604963" cy="1905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normAutofit/>
          </a:bodyPr>
          <a:lstStyle/>
          <a:p>
            <a:r>
              <a:rPr lang="nl-NL" dirty="0" smtClean="0"/>
              <a:t>Revolutie</a:t>
            </a:r>
            <a:endParaRPr lang="nl-NL" dirty="0"/>
          </a:p>
        </p:txBody>
      </p:sp>
      <p:sp>
        <p:nvSpPr>
          <p:cNvPr id="3" name="Tijdelijke aanduiding voor inhoud 2"/>
          <p:cNvSpPr>
            <a:spLocks noGrp="1"/>
          </p:cNvSpPr>
          <p:nvPr>
            <p:ph idx="1"/>
          </p:nvPr>
        </p:nvSpPr>
        <p:spPr>
          <a:xfrm>
            <a:off x="1981200" y="1935480"/>
            <a:ext cx="7283152" cy="3149704"/>
          </a:xfrm>
        </p:spPr>
        <p:txBody>
          <a:bodyPr>
            <a:normAutofit/>
          </a:bodyPr>
          <a:lstStyle/>
          <a:p>
            <a:pPr marL="0" indent="0" algn="ctr">
              <a:buNone/>
            </a:pPr>
            <a:r>
              <a:rPr lang="nl-NL" sz="2200" b="1" dirty="0">
                <a:latin typeface="Arial" panose="020B0604020202020204" pitchFamily="34" charset="0"/>
                <a:cs typeface="Arial" panose="020B0604020202020204" pitchFamily="34" charset="0"/>
              </a:rPr>
              <a:t>Karl Mark zei: “bezit is diefstal!” </a:t>
            </a:r>
          </a:p>
          <a:p>
            <a:pPr marL="0" indent="0" algn="ctr">
              <a:buNone/>
            </a:pPr>
            <a:endParaRPr lang="nl-NL" sz="2200" b="1"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Door deze uitspraak begon hij een revolutie.</a:t>
            </a:r>
          </a:p>
          <a:p>
            <a:endParaRPr lang="nl-NL" sz="2200" dirty="0">
              <a:latin typeface="Arial" panose="020B0604020202020204" pitchFamily="34" charset="0"/>
              <a:cs typeface="Arial" panose="020B0604020202020204" pitchFamily="34" charset="0"/>
            </a:endParaRPr>
          </a:p>
          <a:p>
            <a:r>
              <a:rPr lang="nl-NL" sz="2200" dirty="0">
                <a:latin typeface="Arial" panose="020B0604020202020204" pitchFamily="34" charset="0"/>
                <a:cs typeface="Arial" panose="020B0604020202020204" pitchFamily="34" charset="0"/>
              </a:rPr>
              <a:t>Tijdens de revolutie wordt het bezit van de rijken verdeeld onder de armen en iedereen verdient ongeveer evenveel. Alleen zo kan er gelijkheid komen.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264" y="188641"/>
            <a:ext cx="1963737"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1665" y="4685930"/>
            <a:ext cx="1950977" cy="195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630719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Modern communisme</a:t>
            </a:r>
            <a:endParaRPr lang="nl-NL"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13" y="692697"/>
            <a:ext cx="1427163"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75700" y="1935164"/>
            <a:ext cx="6640600"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24391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Kritiek op communisme</a:t>
            </a:r>
            <a:endParaRPr lang="nl-NL" dirty="0"/>
          </a:p>
        </p:txBody>
      </p:sp>
      <p:sp>
        <p:nvSpPr>
          <p:cNvPr id="3" name="Tijdelijke aanduiding voor inhoud 2"/>
          <p:cNvSpPr>
            <a:spLocks noGrp="1"/>
          </p:cNvSpPr>
          <p:nvPr>
            <p:ph idx="1"/>
          </p:nvPr>
        </p:nvSpPr>
        <p:spPr/>
        <p:txBody>
          <a:bodyPr/>
          <a:lstStyle/>
          <a:p>
            <a:pPr marL="0" indent="0">
              <a:buNone/>
            </a:pPr>
            <a:r>
              <a:rPr lang="nl-NL" sz="2200" dirty="0">
                <a:latin typeface="Arial" pitchFamily="34" charset="0"/>
                <a:cs typeface="Arial" pitchFamily="34" charset="0"/>
              </a:rPr>
              <a:t>Mensen in het westen vonden vooral:</a:t>
            </a:r>
          </a:p>
          <a:p>
            <a:r>
              <a:rPr lang="nl-NL" sz="2200" dirty="0">
                <a:latin typeface="Arial" pitchFamily="34" charset="0"/>
                <a:cs typeface="Arial" pitchFamily="34" charset="0"/>
              </a:rPr>
              <a:t>Dat er ernstige schending van de mensenrechten plaats vond</a:t>
            </a:r>
          </a:p>
          <a:p>
            <a:r>
              <a:rPr lang="nl-NL" sz="2200" dirty="0">
                <a:latin typeface="Arial" pitchFamily="34" charset="0"/>
                <a:cs typeface="Arial" pitchFamily="34" charset="0"/>
              </a:rPr>
              <a:t>Dat het een bureaucratisch economisch systeem was (een systeem dat gekenmerkt wordt door regels en procedures</a:t>
            </a:r>
            <a:r>
              <a:rPr lang="nl-NL" sz="2200" dirty="0">
                <a:latin typeface="Arial" pitchFamily="34" charset="0"/>
                <a:cs typeface="Arial" pitchFamily="34" charset="0"/>
              </a:rPr>
              <a:t>)</a:t>
            </a:r>
            <a:endParaRPr lang="nl-NL" sz="2200" dirty="0">
              <a:latin typeface="Arial" pitchFamily="34" charset="0"/>
              <a:cs typeface="Arial" pitchFamily="34" charset="0"/>
            </a:endParaRPr>
          </a:p>
          <a:p>
            <a:r>
              <a:rPr lang="nl-NL" sz="2200" dirty="0">
                <a:latin typeface="Arial" pitchFamily="34" charset="0"/>
                <a:cs typeface="Arial" pitchFamily="34" charset="0"/>
              </a:rPr>
              <a:t>Dat er vaak geweld gebruikt wordt om </a:t>
            </a:r>
          </a:p>
          <a:p>
            <a:pPr marL="0" indent="0">
              <a:buNone/>
            </a:pPr>
            <a:r>
              <a:rPr lang="nl-NL" sz="2200" dirty="0">
                <a:latin typeface="Arial" pitchFamily="34" charset="0"/>
                <a:cs typeface="Arial" pitchFamily="34" charset="0"/>
              </a:rPr>
              <a:t>politieke tegenstanders de kop in te </a:t>
            </a:r>
          </a:p>
          <a:p>
            <a:pPr marL="0" indent="0">
              <a:buNone/>
            </a:pPr>
            <a:r>
              <a:rPr lang="nl-NL" sz="2200" dirty="0">
                <a:latin typeface="Arial" pitchFamily="34" charset="0"/>
                <a:cs typeface="Arial" pitchFamily="34" charset="0"/>
              </a:rPr>
              <a:t>drukken.</a:t>
            </a:r>
          </a:p>
          <a:p>
            <a:endParaRPr lang="nl-NL"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249" y="404665"/>
            <a:ext cx="1811337"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482" y="4169149"/>
            <a:ext cx="2314997" cy="2572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2658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anose="020B0604020202020204" pitchFamily="34" charset="0"/>
                <a:cs typeface="Arial" panose="020B0604020202020204" pitchFamily="34" charset="0"/>
              </a:rPr>
              <a:t>Communistische landen 2015</a:t>
            </a:r>
            <a:endParaRPr lang="nl-NL" dirty="0">
              <a:latin typeface="Arial" panose="020B0604020202020204" pitchFamily="34" charset="0"/>
              <a:cs typeface="Arial" panose="020B0604020202020204" pitchFamily="34" charset="0"/>
            </a:endParaRPr>
          </a:p>
        </p:txBody>
      </p:sp>
      <p:sp>
        <p:nvSpPr>
          <p:cNvPr id="3" name="Tijdelijke aanduiding voor inhoud 2"/>
          <p:cNvSpPr>
            <a:spLocks noGrp="1"/>
          </p:cNvSpPr>
          <p:nvPr>
            <p:ph idx="1"/>
          </p:nvPr>
        </p:nvSpPr>
        <p:spPr/>
        <p:txBody>
          <a:bodyPr>
            <a:normAutofit/>
          </a:bodyPr>
          <a:lstStyle/>
          <a:p>
            <a:r>
              <a:rPr lang="nl-NL" sz="2200" dirty="0">
                <a:latin typeface="Arial" panose="020B0604020202020204" pitchFamily="34" charset="0"/>
                <a:cs typeface="Arial" panose="020B0604020202020204" pitchFamily="34" charset="0"/>
              </a:rPr>
              <a:t>Volksrepubliek China</a:t>
            </a:r>
          </a:p>
          <a:p>
            <a:r>
              <a:rPr lang="nl-NL" sz="2200" dirty="0">
                <a:latin typeface="Arial" panose="020B0604020202020204" pitchFamily="34" charset="0"/>
                <a:cs typeface="Arial" panose="020B0604020202020204" pitchFamily="34" charset="0"/>
              </a:rPr>
              <a:t>Cuba</a:t>
            </a:r>
          </a:p>
          <a:p>
            <a:r>
              <a:rPr lang="nl-NL" sz="2200" dirty="0">
                <a:latin typeface="Arial" panose="020B0604020202020204" pitchFamily="34" charset="0"/>
                <a:cs typeface="Arial" panose="020B0604020202020204" pitchFamily="34" charset="0"/>
              </a:rPr>
              <a:t>Laos</a:t>
            </a:r>
          </a:p>
          <a:p>
            <a:r>
              <a:rPr lang="nl-NL" sz="2200" dirty="0">
                <a:latin typeface="Arial" panose="020B0604020202020204" pitchFamily="34" charset="0"/>
                <a:cs typeface="Arial" panose="020B0604020202020204" pitchFamily="34" charset="0"/>
              </a:rPr>
              <a:t>Democratische Volksrepubliek Korea (Noord-Korea)</a:t>
            </a:r>
          </a:p>
          <a:p>
            <a:r>
              <a:rPr lang="nl-NL" sz="2200" dirty="0">
                <a:latin typeface="Arial" panose="020B0604020202020204" pitchFamily="34" charset="0"/>
                <a:cs typeface="Arial" panose="020B0604020202020204" pitchFamily="34" charset="0"/>
              </a:rPr>
              <a:t>Vietnam</a:t>
            </a:r>
            <a:endParaRPr lang="nl-NL" sz="2200" dirty="0">
              <a:latin typeface="Arial" panose="020B0604020202020204" pitchFamily="34" charset="0"/>
              <a:cs typeface="Arial" panose="020B0604020202020204" pitchFamily="34" charset="0"/>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08" y="3941090"/>
            <a:ext cx="3083836" cy="289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457" y="260649"/>
            <a:ext cx="1427163"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33978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91" r="12165" b="39546"/>
          <a:stretch/>
        </p:blipFill>
        <p:spPr bwMode="auto">
          <a:xfrm>
            <a:off x="3647728" y="260649"/>
            <a:ext cx="5184576" cy="5139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85706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2198020" y="540436"/>
            <a:ext cx="7593100" cy="761586"/>
          </a:xfrm>
          <a:prstGeom prst="rect">
            <a:avLst/>
          </a:prstGeom>
        </p:spPr>
        <p:txBody>
          <a:bodyPr/>
          <a:lstStyle>
            <a:lvl1pPr>
              <a:defRPr sz="4100"/>
            </a:lvl1pPr>
          </a:lstStyle>
          <a:p>
            <a:pPr lvl="0">
              <a:defRPr sz="1800">
                <a:solidFill>
                  <a:srgbClr val="000000"/>
                </a:solidFill>
              </a:defRPr>
            </a:pPr>
            <a:r>
              <a:rPr sz="2883"/>
              <a:t>Confessionalisme</a:t>
            </a:r>
          </a:p>
        </p:txBody>
      </p:sp>
      <p:pic>
        <p:nvPicPr>
          <p:cNvPr id="33" name="Afbeelding 32"/>
          <p:cNvPicPr/>
          <p:nvPr/>
        </p:nvPicPr>
        <p:blipFill>
          <a:blip r:embed="rId2">
            <a:extLst/>
          </a:blip>
          <a:stretch>
            <a:fillRect/>
          </a:stretch>
        </p:blipFill>
        <p:spPr>
          <a:xfrm>
            <a:off x="2855005" y="1372216"/>
            <a:ext cx="6562061" cy="4590984"/>
          </a:xfrm>
          <a:prstGeom prst="rect">
            <a:avLst/>
          </a:prstGeom>
        </p:spPr>
      </p:pic>
    </p:spTree>
    <p:extLst>
      <p:ext uri="{BB962C8B-B14F-4D97-AF65-F5344CB8AC3E}">
        <p14:creationId xmlns:p14="http://schemas.microsoft.com/office/powerpoint/2010/main" val="3287263147"/>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xfrm>
            <a:off x="2416969" y="410766"/>
            <a:ext cx="7358063" cy="1482328"/>
          </a:xfrm>
          <a:prstGeom prst="rect">
            <a:avLst/>
          </a:prstGeom>
        </p:spPr>
        <p:txBody>
          <a:bodyPr/>
          <a:lstStyle>
            <a:lvl1pPr>
              <a:defRPr sz="5300" u="sng"/>
            </a:lvl1pPr>
          </a:lstStyle>
          <a:p>
            <a:pPr lvl="0">
              <a:defRPr sz="1800" u="none">
                <a:solidFill>
                  <a:srgbClr val="000000"/>
                </a:solidFill>
              </a:defRPr>
            </a:pPr>
            <a:r>
              <a:rPr sz="3726"/>
              <a:t>Wat is confessionalisme?</a:t>
            </a:r>
          </a:p>
        </p:txBody>
      </p:sp>
      <p:sp>
        <p:nvSpPr>
          <p:cNvPr id="36" name="Shape 36"/>
          <p:cNvSpPr>
            <a:spLocks noGrp="1"/>
          </p:cNvSpPr>
          <p:nvPr>
            <p:ph type="body" idx="1"/>
          </p:nvPr>
        </p:nvSpPr>
        <p:spPr>
          <a:xfrm>
            <a:off x="2416969" y="1348383"/>
            <a:ext cx="7358063" cy="4679156"/>
          </a:xfrm>
          <a:prstGeom prst="rect">
            <a:avLst/>
          </a:prstGeom>
        </p:spPr>
        <p:txBody>
          <a:bodyPr/>
          <a:lstStyle/>
          <a:p>
            <a:pPr marL="217359" indent="-217359">
              <a:defRPr sz="1800">
                <a:solidFill>
                  <a:srgbClr val="000000"/>
                </a:solidFill>
              </a:defRPr>
            </a:pPr>
            <a:endParaRPr sz="1758"/>
          </a:p>
          <a:p>
            <a:pPr marL="217359" indent="-217359">
              <a:defRPr sz="1800">
                <a:solidFill>
                  <a:srgbClr val="000000"/>
                </a:solidFill>
              </a:defRPr>
            </a:pPr>
            <a:r>
              <a:rPr sz="1758"/>
              <a:t>In de eerste helft van de 19e eeuw vertegenwoordigde Conservatieven de ideeën van de Christenen. in de tweede helft van de 19e eeuw kregen de Conservatieven minder aanhangers en het Liberalisme en het Socialisme meer aanhangers. Tegen het einde van de 19e eeuw ontstond het Confessionalisme.</a:t>
            </a:r>
          </a:p>
          <a:p>
            <a:pPr marL="217359" indent="-217359">
              <a:defRPr sz="1800">
                <a:solidFill>
                  <a:srgbClr val="000000"/>
                </a:solidFill>
              </a:defRPr>
            </a:pPr>
            <a:endParaRPr sz="1758"/>
          </a:p>
          <a:p>
            <a:pPr marL="217359" indent="-217359">
              <a:defRPr sz="1800">
                <a:solidFill>
                  <a:srgbClr val="000000"/>
                </a:solidFill>
              </a:defRPr>
            </a:pPr>
            <a:endParaRPr sz="1758"/>
          </a:p>
        </p:txBody>
      </p:sp>
      <p:pic>
        <p:nvPicPr>
          <p:cNvPr id="37" name="Unknown_1.jpg"/>
          <p:cNvPicPr/>
          <p:nvPr/>
        </p:nvPicPr>
        <p:blipFill>
          <a:blip r:embed="rId2">
            <a:extLst/>
          </a:blip>
          <a:stretch>
            <a:fillRect/>
          </a:stretch>
        </p:blipFill>
        <p:spPr>
          <a:xfrm>
            <a:off x="8869791" y="1151930"/>
            <a:ext cx="1287950" cy="616148"/>
          </a:xfrm>
          <a:prstGeom prst="rect">
            <a:avLst/>
          </a:prstGeom>
          <a:ln w="25400">
            <a:solidFill/>
            <a:miter lim="400000"/>
          </a:ln>
        </p:spPr>
      </p:pic>
      <p:pic>
        <p:nvPicPr>
          <p:cNvPr id="38" name="Unknown_1.jpg"/>
          <p:cNvPicPr/>
          <p:nvPr/>
        </p:nvPicPr>
        <p:blipFill>
          <a:blip r:embed="rId2">
            <a:extLst/>
          </a:blip>
          <a:stretch>
            <a:fillRect/>
          </a:stretch>
        </p:blipFill>
        <p:spPr>
          <a:xfrm>
            <a:off x="8869791" y="1151930"/>
            <a:ext cx="1287950" cy="616148"/>
          </a:xfrm>
          <a:prstGeom prst="rect">
            <a:avLst/>
          </a:prstGeom>
          <a:ln w="25400">
            <a:solidFill/>
            <a:miter lim="400000"/>
          </a:ln>
        </p:spPr>
      </p:pic>
      <p:pic>
        <p:nvPicPr>
          <p:cNvPr id="39" name="Afbeelding 38"/>
          <p:cNvPicPr/>
          <p:nvPr/>
        </p:nvPicPr>
        <p:blipFill>
          <a:blip r:embed="rId3">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697620738"/>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xfrm>
            <a:off x="2486192" y="535485"/>
            <a:ext cx="7358063" cy="827513"/>
          </a:xfrm>
          <a:prstGeom prst="rect">
            <a:avLst/>
          </a:prstGeom>
        </p:spPr>
        <p:txBody>
          <a:bodyPr/>
          <a:lstStyle>
            <a:lvl1pPr>
              <a:defRPr sz="5300" u="sng"/>
            </a:lvl1pPr>
          </a:lstStyle>
          <a:p>
            <a:pPr lvl="0">
              <a:defRPr sz="1800" u="none">
                <a:solidFill>
                  <a:srgbClr val="000000"/>
                </a:solidFill>
              </a:defRPr>
            </a:pPr>
            <a:r>
              <a:rPr sz="3726"/>
              <a:t>Wat is confessionalisme?</a:t>
            </a:r>
          </a:p>
        </p:txBody>
      </p:sp>
      <p:sp>
        <p:nvSpPr>
          <p:cNvPr id="42" name="Shape 42"/>
          <p:cNvSpPr>
            <a:spLocks noGrp="1"/>
          </p:cNvSpPr>
          <p:nvPr>
            <p:ph type="body" idx="1"/>
          </p:nvPr>
        </p:nvSpPr>
        <p:spPr>
          <a:xfrm>
            <a:off x="2365309" y="1174077"/>
            <a:ext cx="7456953" cy="4507947"/>
          </a:xfrm>
          <a:prstGeom prst="rect">
            <a:avLst/>
          </a:prstGeom>
        </p:spPr>
        <p:txBody>
          <a:bodyPr/>
          <a:lstStyle/>
          <a:p>
            <a:pPr marL="327083" indent="-327083" defTabSz="406644">
              <a:spcBef>
                <a:spcPts val="2039"/>
              </a:spcBef>
              <a:defRPr sz="1800">
                <a:solidFill>
                  <a:srgbClr val="000000"/>
                </a:solidFill>
              </a:defRPr>
            </a:pPr>
            <a:endParaRPr sz="1879"/>
          </a:p>
          <a:p>
            <a:pPr marL="327083" indent="-327083" defTabSz="406644">
              <a:spcBef>
                <a:spcPts val="2039"/>
              </a:spcBef>
              <a:defRPr sz="1800">
                <a:solidFill>
                  <a:srgbClr val="000000"/>
                </a:solidFill>
              </a:defRPr>
            </a:pPr>
            <a:r>
              <a:rPr sz="1740" u="sng"/>
              <a:t>Confessionalisme : </a:t>
            </a:r>
            <a:r>
              <a:rPr sz="1740"/>
              <a:t>stroming die het Christendom als uitgangspunt neemt voor een politieke partij, aanhangers heten Confessionelen</a:t>
            </a:r>
          </a:p>
          <a:p>
            <a:pPr marL="327083" indent="-327083" defTabSz="406644">
              <a:spcBef>
                <a:spcPts val="2039"/>
              </a:spcBef>
              <a:defRPr sz="1800">
                <a:solidFill>
                  <a:srgbClr val="000000"/>
                </a:solidFill>
              </a:defRPr>
            </a:pPr>
            <a:r>
              <a:rPr sz="1740" u="sng"/>
              <a:t>Confessionele partijen :</a:t>
            </a:r>
            <a:r>
              <a:rPr sz="1740"/>
              <a:t> Politieke partijen die zich bij het opstellen en uitvoeren van hun programma laten leiden door hun geloof</a:t>
            </a:r>
            <a:r>
              <a:rPr sz="1740" u="sng"/>
              <a:t>(=Confessie). </a:t>
            </a:r>
          </a:p>
          <a:p>
            <a:pPr marL="327083" indent="-327083" defTabSz="406644">
              <a:spcBef>
                <a:spcPts val="2039"/>
              </a:spcBef>
              <a:defRPr sz="1800">
                <a:solidFill>
                  <a:srgbClr val="000000"/>
                </a:solidFill>
              </a:defRPr>
            </a:pPr>
            <a:r>
              <a:rPr sz="1740" u="sng"/>
              <a:t>De Anti-Revolutionaire Partij (ARP):</a:t>
            </a:r>
            <a:r>
              <a:rPr sz="1740"/>
              <a:t> is de eerste confessionele partij. (1879)</a:t>
            </a:r>
          </a:p>
          <a:p>
            <a:pPr marL="327083" indent="-327083" defTabSz="406644">
              <a:spcBef>
                <a:spcPts val="2039"/>
              </a:spcBef>
              <a:defRPr sz="1800">
                <a:solidFill>
                  <a:srgbClr val="000000"/>
                </a:solidFill>
              </a:defRPr>
            </a:pPr>
            <a:endParaRPr sz="1740" u="sng"/>
          </a:p>
        </p:txBody>
      </p:sp>
      <p:pic>
        <p:nvPicPr>
          <p:cNvPr id="43" name="Unknown.jpg"/>
          <p:cNvPicPr/>
          <p:nvPr/>
        </p:nvPicPr>
        <p:blipFill>
          <a:blip r:embed="rId2">
            <a:extLst/>
          </a:blip>
          <a:stretch>
            <a:fillRect/>
          </a:stretch>
        </p:blipFill>
        <p:spPr>
          <a:xfrm>
            <a:off x="9161859" y="1034058"/>
            <a:ext cx="738188" cy="885825"/>
          </a:xfrm>
          <a:prstGeom prst="rect">
            <a:avLst/>
          </a:prstGeom>
          <a:ln w="25400">
            <a:solidFill/>
            <a:miter lim="400000"/>
          </a:ln>
        </p:spPr>
      </p:pic>
      <p:pic>
        <p:nvPicPr>
          <p:cNvPr id="44" name="Afbeelding 43"/>
          <p:cNvPicPr/>
          <p:nvPr/>
        </p:nvPicPr>
        <p:blipFill>
          <a:blip r:embed="rId3">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2670563810"/>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pPr defTabSz="164300">
              <a:defRPr sz="1800">
                <a:solidFill>
                  <a:srgbClr val="000000"/>
                </a:solidFill>
              </a:defRPr>
            </a:pPr>
            <a:endParaRPr sz="2025"/>
          </a:p>
          <a:p>
            <a:pPr defTabSz="164300">
              <a:defRPr sz="1800">
                <a:solidFill>
                  <a:srgbClr val="000000"/>
                </a:solidFill>
              </a:defRPr>
            </a:pPr>
            <a:endParaRPr sz="2025"/>
          </a:p>
          <a:p>
            <a:pPr defTabSz="164300">
              <a:defRPr sz="1800">
                <a:solidFill>
                  <a:srgbClr val="000000"/>
                </a:solidFill>
              </a:defRPr>
            </a:pPr>
            <a:endParaRPr sz="2025"/>
          </a:p>
          <a:p>
            <a:pPr defTabSz="164300">
              <a:defRPr sz="1800">
                <a:solidFill>
                  <a:srgbClr val="000000"/>
                </a:solidFill>
              </a:defRPr>
            </a:pPr>
            <a:endParaRPr sz="2025"/>
          </a:p>
          <a:p>
            <a:pPr defTabSz="164300">
              <a:defRPr sz="1800">
                <a:solidFill>
                  <a:srgbClr val="000000"/>
                </a:solidFill>
              </a:defRPr>
            </a:pPr>
            <a:endParaRPr sz="2025"/>
          </a:p>
        </p:txBody>
      </p:sp>
      <p:sp>
        <p:nvSpPr>
          <p:cNvPr id="47" name="Shape 47"/>
          <p:cNvSpPr>
            <a:spLocks noGrp="1"/>
          </p:cNvSpPr>
          <p:nvPr>
            <p:ph type="body" idx="1"/>
          </p:nvPr>
        </p:nvSpPr>
        <p:spPr>
          <a:prstGeom prst="rect">
            <a:avLst/>
          </a:prstGeom>
        </p:spPr>
        <p:txBody>
          <a:bodyPr/>
          <a:lstStyle/>
          <a:p>
            <a:pPr lvl="0">
              <a:buBlip>
                <a:blip r:embed="rId2"/>
              </a:buBlip>
            </a:pPr>
            <a:endParaRPr/>
          </a:p>
        </p:txBody>
      </p:sp>
      <p:pic>
        <p:nvPicPr>
          <p:cNvPr id="48" name="45867.jpg"/>
          <p:cNvPicPr/>
          <p:nvPr/>
        </p:nvPicPr>
        <p:blipFill>
          <a:blip r:embed="rId3">
            <a:extLst/>
          </a:blip>
          <a:stretch>
            <a:fillRect/>
          </a:stretch>
        </p:blipFill>
        <p:spPr>
          <a:xfrm>
            <a:off x="4006453" y="285750"/>
            <a:ext cx="4179094" cy="6287989"/>
          </a:xfrm>
          <a:prstGeom prst="rect">
            <a:avLst/>
          </a:prstGeom>
          <a:ln w="12700">
            <a:miter lim="400000"/>
          </a:ln>
        </p:spPr>
      </p:pic>
    </p:spTree>
    <p:extLst>
      <p:ext uri="{BB962C8B-B14F-4D97-AF65-F5344CB8AC3E}">
        <p14:creationId xmlns:p14="http://schemas.microsoft.com/office/powerpoint/2010/main" val="99597879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67" y="260661"/>
            <a:ext cx="9753600" cy="1154097"/>
          </a:xfrm>
        </p:spPr>
        <p:txBody>
          <a:bodyPr/>
          <a:lstStyle/>
          <a:p>
            <a:endParaRPr lang="nl-NL" dirty="0"/>
          </a:p>
        </p:txBody>
      </p:sp>
      <p:sp>
        <p:nvSpPr>
          <p:cNvPr id="3" name="Tijdelijke aanduiding voor inhoud 2"/>
          <p:cNvSpPr>
            <a:spLocks noGrp="1"/>
          </p:cNvSpPr>
          <p:nvPr>
            <p:ph idx="1"/>
          </p:nvPr>
        </p:nvSpPr>
        <p:spPr>
          <a:xfrm>
            <a:off x="1391477" y="1484797"/>
            <a:ext cx="9753600" cy="3539527"/>
          </a:xfrm>
        </p:spPr>
        <p:txBody>
          <a:bodyPr/>
          <a:lstStyle/>
          <a:p>
            <a:pPr>
              <a:buNone/>
            </a:pPr>
            <a:r>
              <a:rPr lang="nl-NL" dirty="0" smtClean="0"/>
              <a:t>  </a:t>
            </a:r>
          </a:p>
          <a:p>
            <a:pPr>
              <a:buNone/>
            </a:pPr>
            <a:endParaRPr lang="nl-NL" dirty="0" smtClean="0"/>
          </a:p>
          <a:p>
            <a:pPr>
              <a:buNone/>
            </a:pPr>
            <a:r>
              <a:rPr lang="nl-NL" dirty="0" smtClean="0"/>
              <a:t> Dit had veel voordelen:</a:t>
            </a:r>
          </a:p>
          <a:p>
            <a:pPr>
              <a:buFont typeface="Courier New" pitchFamily="49" charset="0"/>
              <a:buChar char="o"/>
            </a:pPr>
            <a:r>
              <a:rPr lang="nl-NL" dirty="0" smtClean="0"/>
              <a:t> Snellere en betere productie</a:t>
            </a:r>
          </a:p>
          <a:p>
            <a:pPr>
              <a:buFont typeface="Courier New" pitchFamily="49" charset="0"/>
              <a:buChar char="o"/>
            </a:pPr>
            <a:r>
              <a:rPr lang="nl-NL" dirty="0" smtClean="0"/>
              <a:t> Producten werden goedkoper dus betaalbaar</a:t>
            </a:r>
          </a:p>
          <a:p>
            <a:pPr>
              <a:buFont typeface="Courier New" pitchFamily="49" charset="0"/>
              <a:buChar char="o"/>
            </a:pPr>
            <a:r>
              <a:rPr lang="nl-NL" dirty="0" smtClean="0"/>
              <a:t> Kapotte onderdelen konden worden vervangen</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6"/>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382889756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51" name="Shape 51"/>
          <p:cNvSpPr>
            <a:spLocks noGrp="1"/>
          </p:cNvSpPr>
          <p:nvPr>
            <p:ph type="body" idx="1"/>
          </p:nvPr>
        </p:nvSpPr>
        <p:spPr>
          <a:xfrm>
            <a:off x="2416969" y="1928813"/>
            <a:ext cx="7358063" cy="4161234"/>
          </a:xfrm>
          <a:prstGeom prst="rect">
            <a:avLst/>
          </a:prstGeom>
        </p:spPr>
        <p:txBody>
          <a:bodyPr/>
          <a:lstStyle/>
          <a:p>
            <a:pPr marL="247789" indent="-247789" defTabSz="390213">
              <a:spcBef>
                <a:spcPts val="1969"/>
              </a:spcBef>
              <a:defRPr sz="1800">
                <a:solidFill>
                  <a:srgbClr val="000000"/>
                </a:solidFill>
              </a:defRPr>
            </a:pPr>
            <a:r>
              <a:rPr sz="2004"/>
              <a:t>Het opbouwen van een zo christelijk mogelijke samenleving (dit is het belangrijkste doel).</a:t>
            </a:r>
          </a:p>
          <a:p>
            <a:pPr marL="247789" indent="-247789" defTabSz="390213">
              <a:spcBef>
                <a:spcPts val="1969"/>
              </a:spcBef>
              <a:defRPr sz="1800">
                <a:solidFill>
                  <a:srgbClr val="000000"/>
                </a:solidFill>
              </a:defRPr>
            </a:pPr>
            <a:endParaRPr sz="2004"/>
          </a:p>
          <a:p>
            <a:pPr marL="206491" indent="-206491" defTabSz="390213">
              <a:spcBef>
                <a:spcPts val="1969"/>
              </a:spcBef>
              <a:defRPr sz="1800">
                <a:solidFill>
                  <a:srgbClr val="000000"/>
                </a:solidFill>
              </a:defRPr>
            </a:pPr>
            <a:r>
              <a:rPr sz="1670"/>
              <a:t>Hiervoor gingen ze allerlei organisaties oprichten. De politieke partijen waren de belangrijkste.</a:t>
            </a:r>
          </a:p>
          <a:p>
            <a:pPr marL="206491" indent="-206491" defTabSz="390213">
              <a:spcBef>
                <a:spcPts val="1969"/>
              </a:spcBef>
              <a:defRPr sz="1800">
                <a:solidFill>
                  <a:srgbClr val="000000"/>
                </a:solidFill>
              </a:defRPr>
            </a:pPr>
            <a:endParaRPr sz="1670"/>
          </a:p>
          <a:p>
            <a:pPr marL="206491" indent="-206491" defTabSz="390213">
              <a:spcBef>
                <a:spcPts val="1969"/>
              </a:spcBef>
              <a:defRPr sz="1800">
                <a:solidFill>
                  <a:srgbClr val="000000"/>
                </a:solidFill>
              </a:defRPr>
            </a:pPr>
            <a:endParaRPr sz="1670"/>
          </a:p>
        </p:txBody>
      </p:sp>
      <p:pic>
        <p:nvPicPr>
          <p:cNvPr id="52" name="Unknown_1.jpg"/>
          <p:cNvPicPr/>
          <p:nvPr/>
        </p:nvPicPr>
        <p:blipFill>
          <a:blip r:embed="rId2">
            <a:extLst/>
          </a:blip>
          <a:stretch>
            <a:fillRect/>
          </a:stretch>
        </p:blipFill>
        <p:spPr>
          <a:xfrm>
            <a:off x="8649891" y="2886080"/>
            <a:ext cx="1116211" cy="533991"/>
          </a:xfrm>
          <a:prstGeom prst="rect">
            <a:avLst/>
          </a:prstGeom>
          <a:ln w="25400">
            <a:solidFill/>
            <a:miter lim="400000"/>
          </a:ln>
        </p:spPr>
      </p:pic>
      <p:pic>
        <p:nvPicPr>
          <p:cNvPr id="53" name="Unknown.jpg"/>
          <p:cNvPicPr/>
          <p:nvPr/>
        </p:nvPicPr>
        <p:blipFill>
          <a:blip r:embed="rId3">
            <a:extLst/>
          </a:blip>
          <a:stretch>
            <a:fillRect/>
          </a:stretch>
        </p:blipFill>
        <p:spPr>
          <a:xfrm>
            <a:off x="8996660" y="817959"/>
            <a:ext cx="769442" cy="923330"/>
          </a:xfrm>
          <a:prstGeom prst="rect">
            <a:avLst/>
          </a:prstGeom>
          <a:ln w="25400">
            <a:solidFill/>
            <a:miter lim="400000"/>
          </a:ln>
        </p:spPr>
      </p:pic>
      <p:pic>
        <p:nvPicPr>
          <p:cNvPr id="54" name="Afbeelding 53"/>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2790852137"/>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57" name="Shape 57"/>
          <p:cNvSpPr>
            <a:spLocks noGrp="1"/>
          </p:cNvSpPr>
          <p:nvPr>
            <p:ph type="body" idx="1"/>
          </p:nvPr>
        </p:nvSpPr>
        <p:spPr>
          <a:xfrm>
            <a:off x="2416969" y="1759149"/>
            <a:ext cx="7358063" cy="4330898"/>
          </a:xfrm>
          <a:prstGeom prst="rect">
            <a:avLst/>
          </a:prstGeom>
        </p:spPr>
        <p:txBody>
          <a:bodyPr/>
          <a:lstStyle/>
          <a:p>
            <a:pPr marL="237357" indent="-237357" defTabSz="373783">
              <a:spcBef>
                <a:spcPts val="1898"/>
              </a:spcBef>
              <a:defRPr sz="1800">
                <a:solidFill>
                  <a:srgbClr val="000000"/>
                </a:solidFill>
              </a:defRPr>
            </a:pPr>
            <a:r>
              <a:rPr sz="1919"/>
              <a:t>God heeft verschillen tussen mensen gemaakt en daarom hoeft niet iedereen kiesrecht te hebben.</a:t>
            </a:r>
          </a:p>
          <a:p>
            <a:pPr marL="237357" indent="-237357" defTabSz="373783">
              <a:spcBef>
                <a:spcPts val="1898"/>
              </a:spcBef>
              <a:defRPr sz="1800">
                <a:solidFill>
                  <a:srgbClr val="000000"/>
                </a:solidFill>
              </a:defRPr>
            </a:pPr>
            <a:endParaRPr sz="1919"/>
          </a:p>
          <a:p>
            <a:pPr marL="197797" indent="-197797" defTabSz="373783">
              <a:spcBef>
                <a:spcPts val="1898"/>
              </a:spcBef>
              <a:defRPr sz="1800">
                <a:solidFill>
                  <a:srgbClr val="000000"/>
                </a:solidFill>
              </a:defRPr>
            </a:pPr>
            <a:r>
              <a:rPr sz="1600"/>
              <a:t>De beperkt gekozen regeringen moeten niet alleen rekening houden met de kiezers maar met de hele bevolking. In de 20e eeuw werden confessionelen voorstemmers van het kiesrecht.</a:t>
            </a:r>
          </a:p>
          <a:p>
            <a:pPr marL="197797" indent="-197797" defTabSz="373783">
              <a:spcBef>
                <a:spcPts val="1898"/>
              </a:spcBef>
              <a:defRPr sz="1800">
                <a:solidFill>
                  <a:srgbClr val="000000"/>
                </a:solidFill>
              </a:defRPr>
            </a:pPr>
            <a:endParaRPr sz="1600"/>
          </a:p>
          <a:p>
            <a:pPr marL="197797" indent="-197797" defTabSz="373783">
              <a:spcBef>
                <a:spcPts val="1898"/>
              </a:spcBef>
              <a:defRPr sz="1800">
                <a:solidFill>
                  <a:srgbClr val="000000"/>
                </a:solidFill>
              </a:defRPr>
            </a:pPr>
            <a:endParaRPr sz="1600"/>
          </a:p>
        </p:txBody>
      </p:sp>
      <p:pic>
        <p:nvPicPr>
          <p:cNvPr id="58" name="Unknown.jpg"/>
          <p:cNvPicPr/>
          <p:nvPr/>
        </p:nvPicPr>
        <p:blipFill>
          <a:blip r:embed="rId2">
            <a:extLst/>
          </a:blip>
          <a:stretch>
            <a:fillRect/>
          </a:stretch>
        </p:blipFill>
        <p:spPr>
          <a:xfrm>
            <a:off x="9112746" y="826889"/>
            <a:ext cx="769442" cy="923330"/>
          </a:xfrm>
          <a:prstGeom prst="rect">
            <a:avLst/>
          </a:prstGeom>
          <a:ln w="25400">
            <a:solidFill/>
            <a:miter lim="400000"/>
          </a:ln>
        </p:spPr>
      </p:pic>
      <p:pic>
        <p:nvPicPr>
          <p:cNvPr id="59" name="Unknown_1.jpg"/>
          <p:cNvPicPr/>
          <p:nvPr/>
        </p:nvPicPr>
        <p:blipFill>
          <a:blip r:embed="rId3">
            <a:extLst/>
          </a:blip>
          <a:stretch>
            <a:fillRect/>
          </a:stretch>
        </p:blipFill>
        <p:spPr>
          <a:xfrm>
            <a:off x="8649891" y="2609260"/>
            <a:ext cx="1116211" cy="533991"/>
          </a:xfrm>
          <a:prstGeom prst="rect">
            <a:avLst/>
          </a:prstGeom>
          <a:ln w="25400">
            <a:solidFill/>
            <a:miter lim="400000"/>
          </a:ln>
        </p:spPr>
      </p:pic>
      <p:pic>
        <p:nvPicPr>
          <p:cNvPr id="60" name="Afbeelding 59"/>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12157712"/>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63" name="Shape 63"/>
          <p:cNvSpPr>
            <a:spLocks noGrp="1"/>
          </p:cNvSpPr>
          <p:nvPr>
            <p:ph type="body" idx="1"/>
          </p:nvPr>
        </p:nvSpPr>
        <p:spPr>
          <a:xfrm>
            <a:off x="2416969" y="1518047"/>
            <a:ext cx="7358063" cy="4572000"/>
          </a:xfrm>
          <a:prstGeom prst="rect">
            <a:avLst/>
          </a:prstGeom>
        </p:spPr>
        <p:txBody>
          <a:bodyPr/>
          <a:lstStyle/>
          <a:p>
            <a:pPr marL="260831" indent="-260831">
              <a:defRPr sz="1800">
                <a:solidFill>
                  <a:srgbClr val="000000"/>
                </a:solidFill>
              </a:defRPr>
            </a:pPr>
            <a:r>
              <a:rPr sz="2109"/>
              <a:t>Geen volledige scheiding van Kerk en staat.</a:t>
            </a:r>
          </a:p>
          <a:p>
            <a:pPr marL="260831" indent="-260831">
              <a:defRPr sz="1800">
                <a:solidFill>
                  <a:srgbClr val="000000"/>
                </a:solidFill>
              </a:defRPr>
            </a:pPr>
            <a:endParaRPr sz="2109"/>
          </a:p>
          <a:p>
            <a:pPr marL="217359" indent="-217359">
              <a:defRPr sz="1800">
                <a:solidFill>
                  <a:srgbClr val="000000"/>
                </a:solidFill>
              </a:defRPr>
            </a:pPr>
            <a:r>
              <a:rPr sz="1758"/>
              <a:t>Confessionelen willen geen volledige scheiding tussen Kerk en staat, de liberalen wel. confessionelen eisten bijvoorbeeld eigen (bijzondere) scholen stichten op kosten van de staat. Volgens de Liberalen moest alleen openbaar onderwijs door de staat worden bepaald, dit leiden in veel landen tot een 'schoolstrijd.'</a:t>
            </a:r>
          </a:p>
        </p:txBody>
      </p:sp>
      <p:pic>
        <p:nvPicPr>
          <p:cNvPr id="64" name="Unknown_1.jpg"/>
          <p:cNvPicPr/>
          <p:nvPr/>
        </p:nvPicPr>
        <p:blipFill>
          <a:blip r:embed="rId2">
            <a:extLst/>
          </a:blip>
          <a:stretch>
            <a:fillRect/>
          </a:stretch>
        </p:blipFill>
        <p:spPr>
          <a:xfrm>
            <a:off x="8649891" y="2582471"/>
            <a:ext cx="1116211" cy="533991"/>
          </a:xfrm>
          <a:prstGeom prst="rect">
            <a:avLst/>
          </a:prstGeom>
          <a:ln w="25400">
            <a:solidFill/>
            <a:miter lim="400000"/>
          </a:ln>
        </p:spPr>
      </p:pic>
      <p:pic>
        <p:nvPicPr>
          <p:cNvPr id="65" name="Unknown.jpg"/>
          <p:cNvPicPr/>
          <p:nvPr/>
        </p:nvPicPr>
        <p:blipFill>
          <a:blip r:embed="rId3">
            <a:extLst/>
          </a:blip>
          <a:stretch>
            <a:fillRect/>
          </a:stretch>
        </p:blipFill>
        <p:spPr>
          <a:xfrm>
            <a:off x="8996660" y="996553"/>
            <a:ext cx="769442" cy="923330"/>
          </a:xfrm>
          <a:prstGeom prst="rect">
            <a:avLst/>
          </a:prstGeom>
          <a:ln w="25400">
            <a:solidFill/>
            <a:miter lim="400000"/>
          </a:ln>
        </p:spPr>
      </p:pic>
      <p:pic>
        <p:nvPicPr>
          <p:cNvPr id="66" name="Afbeelding 65"/>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374086875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prstGeom prst="rect">
            <a:avLst/>
          </a:prstGeom>
        </p:spPr>
        <p:txBody>
          <a:bodyPr/>
          <a:lstStyle/>
          <a:p>
            <a:pPr lvl="0">
              <a:defRPr sz="1800">
                <a:solidFill>
                  <a:srgbClr val="000000"/>
                </a:solidFill>
              </a:defRPr>
            </a:pPr>
            <a:r>
              <a:rPr/>
              <a:t>Politieke ideeën</a:t>
            </a:r>
          </a:p>
        </p:txBody>
      </p:sp>
      <p:sp>
        <p:nvSpPr>
          <p:cNvPr id="69" name="Shape 69"/>
          <p:cNvSpPr>
            <a:spLocks noGrp="1"/>
          </p:cNvSpPr>
          <p:nvPr>
            <p:ph type="body" idx="1"/>
          </p:nvPr>
        </p:nvSpPr>
        <p:spPr>
          <a:xfrm>
            <a:off x="2416969" y="1330524"/>
            <a:ext cx="7358063" cy="4759523"/>
          </a:xfrm>
          <a:prstGeom prst="rect">
            <a:avLst/>
          </a:prstGeom>
        </p:spPr>
        <p:txBody>
          <a:bodyPr/>
          <a:lstStyle/>
          <a:p>
            <a:pPr marL="260831" indent="-260831">
              <a:defRPr sz="1800">
                <a:solidFill>
                  <a:srgbClr val="000000"/>
                </a:solidFill>
              </a:defRPr>
            </a:pPr>
            <a:r>
              <a:rPr sz="2109"/>
              <a:t>De regering heeft haar macht te danken aan God, niet aan het volk.</a:t>
            </a:r>
          </a:p>
          <a:p>
            <a:pPr marL="260831" indent="-260831">
              <a:defRPr sz="1800">
                <a:solidFill>
                  <a:srgbClr val="000000"/>
                </a:solidFill>
              </a:defRPr>
            </a:pPr>
            <a:endParaRPr sz="2109"/>
          </a:p>
          <a:p>
            <a:pPr marL="217359" indent="-217359">
              <a:defRPr sz="1800">
                <a:solidFill>
                  <a:srgbClr val="000000"/>
                </a:solidFill>
              </a:defRPr>
            </a:pPr>
            <a:r>
              <a:rPr sz="1758"/>
              <a:t>Volgens de confessionelen wordt de overheid door God bepaald. In de praktijk dachten ze hier over verschillend (bij de Katholieken had de Paus een beslissende stem in Gods woord).</a:t>
            </a:r>
          </a:p>
        </p:txBody>
      </p:sp>
      <p:pic>
        <p:nvPicPr>
          <p:cNvPr id="70" name="Afbeelding 69"/>
          <p:cNvPicPr/>
          <p:nvPr/>
        </p:nvPicPr>
        <p:blipFill>
          <a:blip r:embed="rId2">
            <a:extLst/>
          </a:blip>
          <a:stretch>
            <a:fillRect/>
          </a:stretch>
        </p:blipFill>
        <p:spPr>
          <a:xfrm>
            <a:off x="1729865" y="4992924"/>
            <a:ext cx="2536032" cy="1790956"/>
          </a:xfrm>
          <a:prstGeom prst="rect">
            <a:avLst/>
          </a:prstGeom>
        </p:spPr>
      </p:pic>
      <p:pic>
        <p:nvPicPr>
          <p:cNvPr id="71" name="Unknown_1.jpg"/>
          <p:cNvPicPr/>
          <p:nvPr/>
        </p:nvPicPr>
        <p:blipFill>
          <a:blip r:embed="rId3">
            <a:extLst/>
          </a:blip>
          <a:srcRect/>
          <a:stretch>
            <a:fillRect/>
          </a:stretch>
        </p:blipFill>
        <p:spPr>
          <a:xfrm>
            <a:off x="8649891" y="2886080"/>
            <a:ext cx="1116211" cy="533991"/>
          </a:xfrm>
          <a:prstGeom prst="rect">
            <a:avLst/>
          </a:prstGeom>
          <a:ln w="25400">
            <a:solidFill/>
            <a:miter lim="400000"/>
          </a:ln>
        </p:spPr>
      </p:pic>
      <p:pic>
        <p:nvPicPr>
          <p:cNvPr id="72" name="Unknown.jpg"/>
          <p:cNvPicPr/>
          <p:nvPr/>
        </p:nvPicPr>
        <p:blipFill>
          <a:blip r:embed="rId4">
            <a:extLst/>
          </a:blip>
          <a:stretch>
            <a:fillRect/>
          </a:stretch>
        </p:blipFill>
        <p:spPr>
          <a:xfrm>
            <a:off x="8996660" y="996553"/>
            <a:ext cx="769442" cy="923330"/>
          </a:xfrm>
          <a:prstGeom prst="rect">
            <a:avLst/>
          </a:prstGeom>
          <a:ln w="25400">
            <a:solidFill/>
            <a:miter lim="400000"/>
          </a:ln>
        </p:spPr>
      </p:pic>
    </p:spTree>
    <p:extLst>
      <p:ext uri="{BB962C8B-B14F-4D97-AF65-F5344CB8AC3E}">
        <p14:creationId xmlns:p14="http://schemas.microsoft.com/office/powerpoint/2010/main" val="1261425695"/>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2416969" y="410766"/>
            <a:ext cx="7358063" cy="1634133"/>
          </a:xfrm>
          <a:prstGeom prst="rect">
            <a:avLst/>
          </a:prstGeom>
        </p:spPr>
        <p:txBody>
          <a:bodyPr/>
          <a:lstStyle/>
          <a:p>
            <a:pPr lvl="0">
              <a:defRPr sz="1800">
                <a:solidFill>
                  <a:srgbClr val="000000"/>
                </a:solidFill>
              </a:defRPr>
            </a:pPr>
            <a:r>
              <a:rPr/>
              <a:t>Politieke ideeën</a:t>
            </a:r>
          </a:p>
        </p:txBody>
      </p:sp>
      <p:sp>
        <p:nvSpPr>
          <p:cNvPr id="75" name="Shape 75"/>
          <p:cNvSpPr>
            <a:spLocks noGrp="1"/>
          </p:cNvSpPr>
          <p:nvPr>
            <p:ph type="body" idx="1"/>
          </p:nvPr>
        </p:nvSpPr>
        <p:spPr>
          <a:xfrm>
            <a:off x="2416969" y="1732359"/>
            <a:ext cx="7625953" cy="4777383"/>
          </a:xfrm>
          <a:prstGeom prst="rect">
            <a:avLst/>
          </a:prstGeom>
        </p:spPr>
        <p:txBody>
          <a:bodyPr/>
          <a:lstStyle/>
          <a:p>
            <a:pPr marL="242573" indent="-242573" defTabSz="381998">
              <a:spcBef>
                <a:spcPts val="1898"/>
              </a:spcBef>
              <a:defRPr sz="1800">
                <a:solidFill>
                  <a:srgbClr val="000000"/>
                </a:solidFill>
              </a:defRPr>
            </a:pPr>
            <a:r>
              <a:rPr sz="1962"/>
              <a:t>De overheid moet zo veel mogelijk overlaten aan de verschillende groepen in de samenleving.   </a:t>
            </a:r>
          </a:p>
          <a:p>
            <a:pPr marL="242573" indent="-242573" defTabSz="381998">
              <a:spcBef>
                <a:spcPts val="1898"/>
              </a:spcBef>
              <a:defRPr sz="1800">
                <a:solidFill>
                  <a:srgbClr val="000000"/>
                </a:solidFill>
              </a:defRPr>
            </a:pPr>
            <a:endParaRPr sz="1962"/>
          </a:p>
          <a:p>
            <a:pPr marL="202144" indent="-202144" defTabSz="381998">
              <a:spcBef>
                <a:spcPts val="1898"/>
              </a:spcBef>
              <a:defRPr sz="1800">
                <a:solidFill>
                  <a:srgbClr val="000000"/>
                </a:solidFill>
              </a:defRPr>
            </a:pPr>
            <a:r>
              <a:rPr sz="1635"/>
              <a:t>  Taken waar de overheid zich wel bezig mee moet houden:                </a:t>
            </a:r>
          </a:p>
          <a:p>
            <a:pPr marL="202144" indent="-202144" defTabSz="381998">
              <a:spcBef>
                <a:spcPts val="1898"/>
              </a:spcBef>
              <a:defRPr sz="1800">
                <a:solidFill>
                  <a:srgbClr val="000000"/>
                </a:solidFill>
              </a:defRPr>
            </a:pPr>
            <a:r>
              <a:rPr sz="1635"/>
              <a:t> 1. burgers beschermen.                                    3. openbare werken uitvoeren                                                            2. zorgen voor rust en veiligheid.                  4. zorgen voor rechten van de mens                                                                                                                                                          </a:t>
            </a:r>
          </a:p>
          <a:p>
            <a:pPr marL="202144" indent="-202144" defTabSz="381998">
              <a:spcBef>
                <a:spcPts val="1898"/>
              </a:spcBef>
              <a:defRPr sz="1800">
                <a:solidFill>
                  <a:srgbClr val="000000"/>
                </a:solidFill>
              </a:defRPr>
            </a:pPr>
            <a:endParaRPr sz="1635"/>
          </a:p>
          <a:p>
            <a:pPr marL="242573" indent="-242573" defTabSz="381998">
              <a:spcBef>
                <a:spcPts val="1898"/>
              </a:spcBef>
              <a:defRPr sz="1800">
                <a:solidFill>
                  <a:srgbClr val="000000"/>
                </a:solidFill>
              </a:defRPr>
            </a:pPr>
            <a:endParaRPr sz="1962"/>
          </a:p>
        </p:txBody>
      </p:sp>
      <p:pic>
        <p:nvPicPr>
          <p:cNvPr id="76" name="Afbeelding 75"/>
          <p:cNvPicPr/>
          <p:nvPr/>
        </p:nvPicPr>
        <p:blipFill>
          <a:blip r:embed="rId2">
            <a:extLst/>
          </a:blip>
          <a:stretch>
            <a:fillRect/>
          </a:stretch>
        </p:blipFill>
        <p:spPr>
          <a:xfrm>
            <a:off x="1729865" y="4992924"/>
            <a:ext cx="2536032" cy="1790956"/>
          </a:xfrm>
          <a:prstGeom prst="rect">
            <a:avLst/>
          </a:prstGeom>
        </p:spPr>
      </p:pic>
      <p:pic>
        <p:nvPicPr>
          <p:cNvPr id="77" name="Unknown.jpg"/>
          <p:cNvPicPr/>
          <p:nvPr/>
        </p:nvPicPr>
        <p:blipFill>
          <a:blip r:embed="rId3">
            <a:extLst/>
          </a:blip>
          <a:stretch>
            <a:fillRect/>
          </a:stretch>
        </p:blipFill>
        <p:spPr>
          <a:xfrm>
            <a:off x="8996660" y="773311"/>
            <a:ext cx="769442" cy="923330"/>
          </a:xfrm>
          <a:prstGeom prst="rect">
            <a:avLst/>
          </a:prstGeom>
          <a:ln w="25400">
            <a:solidFill/>
            <a:miter lim="400000"/>
          </a:ln>
        </p:spPr>
      </p:pic>
      <p:pic>
        <p:nvPicPr>
          <p:cNvPr id="78" name="Unknown_1.jpg"/>
          <p:cNvPicPr/>
          <p:nvPr/>
        </p:nvPicPr>
        <p:blipFill>
          <a:blip r:embed="rId4">
            <a:extLst/>
          </a:blip>
          <a:srcRect/>
          <a:stretch>
            <a:fillRect/>
          </a:stretch>
        </p:blipFill>
        <p:spPr>
          <a:xfrm>
            <a:off x="8649891" y="2644978"/>
            <a:ext cx="1116211" cy="533991"/>
          </a:xfrm>
          <a:prstGeom prst="rect">
            <a:avLst/>
          </a:prstGeom>
          <a:ln w="25400">
            <a:solidFill/>
            <a:miter lim="400000"/>
          </a:ln>
        </p:spPr>
      </p:pic>
    </p:spTree>
    <p:extLst>
      <p:ext uri="{BB962C8B-B14F-4D97-AF65-F5344CB8AC3E}">
        <p14:creationId xmlns:p14="http://schemas.microsoft.com/office/powerpoint/2010/main" val="2569249114"/>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pPr lvl="0"/>
            <a:endParaRPr/>
          </a:p>
        </p:txBody>
      </p:sp>
      <p:sp>
        <p:nvSpPr>
          <p:cNvPr id="81" name="Shape 81"/>
          <p:cNvSpPr>
            <a:spLocks noGrp="1"/>
          </p:cNvSpPr>
          <p:nvPr>
            <p:ph type="body" idx="1"/>
          </p:nvPr>
        </p:nvSpPr>
        <p:spPr>
          <a:prstGeom prst="rect">
            <a:avLst/>
          </a:prstGeom>
        </p:spPr>
        <p:txBody>
          <a:bodyPr/>
          <a:lstStyle/>
          <a:p>
            <a:pPr lvl="0">
              <a:buBlip>
                <a:blip r:embed="rId2"/>
              </a:buBlip>
            </a:pPr>
            <a:endParaRPr/>
          </a:p>
        </p:txBody>
      </p:sp>
      <p:pic>
        <p:nvPicPr>
          <p:cNvPr id="82" name="image_4276187.jpg"/>
          <p:cNvPicPr/>
          <p:nvPr/>
        </p:nvPicPr>
        <p:blipFill>
          <a:blip r:embed="rId3">
            <a:extLst/>
          </a:blip>
          <a:stretch>
            <a:fillRect/>
          </a:stretch>
        </p:blipFill>
        <p:spPr>
          <a:xfrm>
            <a:off x="2320443" y="1928461"/>
            <a:ext cx="7454589" cy="3312915"/>
          </a:xfrm>
          <a:prstGeom prst="rect">
            <a:avLst/>
          </a:prstGeom>
          <a:ln w="12700">
            <a:miter lim="400000"/>
          </a:ln>
        </p:spPr>
      </p:pic>
    </p:spTree>
    <p:extLst>
      <p:ext uri="{BB962C8B-B14F-4D97-AF65-F5344CB8AC3E}">
        <p14:creationId xmlns:p14="http://schemas.microsoft.com/office/powerpoint/2010/main" val="3091976605"/>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pPr lvl="0">
              <a:defRPr sz="1800">
                <a:solidFill>
                  <a:srgbClr val="000000"/>
                </a:solidFill>
              </a:defRPr>
            </a:pPr>
            <a:r>
              <a:rPr/>
              <a:t>Economische ideeën</a:t>
            </a:r>
          </a:p>
        </p:txBody>
      </p:sp>
      <p:sp>
        <p:nvSpPr>
          <p:cNvPr id="85" name="Shape 85"/>
          <p:cNvSpPr>
            <a:spLocks noGrp="1"/>
          </p:cNvSpPr>
          <p:nvPr>
            <p:ph type="body" idx="1"/>
          </p:nvPr>
        </p:nvSpPr>
        <p:spPr>
          <a:xfrm>
            <a:off x="2416969" y="598289"/>
            <a:ext cx="7358063" cy="5491758"/>
          </a:xfrm>
          <a:prstGeom prst="rect">
            <a:avLst/>
          </a:prstGeom>
        </p:spPr>
        <p:txBody>
          <a:bodyPr/>
          <a:lstStyle/>
          <a:p>
            <a:pPr marL="260831" indent="-260831">
              <a:defRPr sz="1800">
                <a:solidFill>
                  <a:srgbClr val="000000"/>
                </a:solidFill>
              </a:defRPr>
            </a:pPr>
            <a:r>
              <a:rPr sz="2109"/>
              <a:t>Werkgevers en werknemers hebben elk een eigen taak in de samenleving ; zij moeten met elkaar samenwerken elkaar niet bestrijden.</a:t>
            </a:r>
          </a:p>
          <a:p>
            <a:pPr marL="260831" indent="-260831">
              <a:defRPr sz="1800">
                <a:solidFill>
                  <a:srgbClr val="000000"/>
                </a:solidFill>
              </a:defRPr>
            </a:pPr>
            <a:endParaRPr sz="2109"/>
          </a:p>
          <a:p>
            <a:pPr marL="217359" indent="-217359">
              <a:defRPr sz="1800">
                <a:solidFill>
                  <a:srgbClr val="000000"/>
                </a:solidFill>
              </a:defRPr>
            </a:pPr>
            <a:r>
              <a:rPr sz="1758"/>
              <a:t>Ze moeten samenwerken om bijvoorbeeld werkomstandigheden te verbeteren. De regering moet zo veel mogelijk aan hen overlaten bijvoorbeeld de loon.</a:t>
            </a:r>
          </a:p>
        </p:txBody>
      </p:sp>
      <p:pic>
        <p:nvPicPr>
          <p:cNvPr id="86" name="Unknown.jpg"/>
          <p:cNvPicPr/>
          <p:nvPr/>
        </p:nvPicPr>
        <p:blipFill>
          <a:blip r:embed="rId2">
            <a:extLst/>
          </a:blip>
          <a:srcRect/>
          <a:stretch>
            <a:fillRect/>
          </a:stretch>
        </p:blipFill>
        <p:spPr>
          <a:xfrm>
            <a:off x="9219902" y="728662"/>
            <a:ext cx="769442" cy="923330"/>
          </a:xfrm>
          <a:prstGeom prst="rect">
            <a:avLst/>
          </a:prstGeom>
          <a:ln w="25400">
            <a:solidFill/>
            <a:miter lim="400000"/>
          </a:ln>
        </p:spPr>
      </p:pic>
      <p:pic>
        <p:nvPicPr>
          <p:cNvPr id="87" name="Unknown_1.jpg"/>
          <p:cNvPicPr/>
          <p:nvPr/>
        </p:nvPicPr>
        <p:blipFill>
          <a:blip r:embed="rId3">
            <a:extLst/>
          </a:blip>
          <a:srcRect/>
          <a:stretch>
            <a:fillRect/>
          </a:stretch>
        </p:blipFill>
        <p:spPr>
          <a:xfrm>
            <a:off x="8649891" y="3243267"/>
            <a:ext cx="1116211" cy="533991"/>
          </a:xfrm>
          <a:prstGeom prst="rect">
            <a:avLst/>
          </a:prstGeom>
          <a:ln w="25400">
            <a:solidFill/>
            <a:miter lim="400000"/>
          </a:ln>
        </p:spPr>
      </p:pic>
      <p:pic>
        <p:nvPicPr>
          <p:cNvPr id="88" name="Afbeelding 87"/>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1253153352"/>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pPr lvl="0">
              <a:defRPr sz="1800">
                <a:solidFill>
                  <a:srgbClr val="000000"/>
                </a:solidFill>
              </a:defRPr>
            </a:pPr>
            <a:r>
              <a:rPr/>
              <a:t>Economische ideeën</a:t>
            </a:r>
          </a:p>
        </p:txBody>
      </p:sp>
      <p:sp>
        <p:nvSpPr>
          <p:cNvPr id="91" name="Shape 91"/>
          <p:cNvSpPr>
            <a:spLocks noGrp="1"/>
          </p:cNvSpPr>
          <p:nvPr>
            <p:ph type="body" idx="1"/>
          </p:nvPr>
        </p:nvSpPr>
        <p:spPr>
          <a:xfrm>
            <a:off x="2416969" y="660797"/>
            <a:ext cx="7358063" cy="5429250"/>
          </a:xfrm>
          <a:prstGeom prst="rect">
            <a:avLst/>
          </a:prstGeom>
        </p:spPr>
        <p:txBody>
          <a:bodyPr/>
          <a:lstStyle/>
          <a:p>
            <a:pPr marL="260831" indent="-260831">
              <a:defRPr sz="1800">
                <a:solidFill>
                  <a:srgbClr val="000000"/>
                </a:solidFill>
              </a:defRPr>
            </a:pPr>
            <a:r>
              <a:rPr sz="2109"/>
              <a:t>De regering moet het loonbeleid aan werkgevers en werknemers overlaten.</a:t>
            </a:r>
          </a:p>
          <a:p>
            <a:pPr marL="260831" indent="-260831">
              <a:defRPr sz="1800">
                <a:solidFill>
                  <a:srgbClr val="000000"/>
                </a:solidFill>
              </a:defRPr>
            </a:pPr>
            <a:endParaRPr sz="2109"/>
          </a:p>
          <a:p>
            <a:pPr marL="217359" indent="-217359">
              <a:defRPr sz="1800">
                <a:solidFill>
                  <a:srgbClr val="000000"/>
                </a:solidFill>
              </a:defRPr>
            </a:pPr>
            <a:r>
              <a:rPr sz="1758"/>
              <a:t>De regering mag zich hier niet mee bemoeien om dat de Confessionelen willen zorgen voor een goede samenwerking tussen werknemer en werkgever.</a:t>
            </a:r>
          </a:p>
        </p:txBody>
      </p:sp>
      <p:pic>
        <p:nvPicPr>
          <p:cNvPr id="92" name="Unknown.jpg"/>
          <p:cNvPicPr/>
          <p:nvPr/>
        </p:nvPicPr>
        <p:blipFill>
          <a:blip r:embed="rId2">
            <a:extLst/>
          </a:blip>
          <a:srcRect/>
          <a:stretch>
            <a:fillRect/>
          </a:stretch>
        </p:blipFill>
        <p:spPr>
          <a:xfrm>
            <a:off x="9219902" y="1059061"/>
            <a:ext cx="769442" cy="923330"/>
          </a:xfrm>
          <a:prstGeom prst="rect">
            <a:avLst/>
          </a:prstGeom>
          <a:ln w="25400">
            <a:solidFill/>
            <a:miter lim="400000"/>
          </a:ln>
        </p:spPr>
      </p:pic>
      <p:pic>
        <p:nvPicPr>
          <p:cNvPr id="93" name="Unknown_1.jpg"/>
          <p:cNvPicPr/>
          <p:nvPr/>
        </p:nvPicPr>
        <p:blipFill>
          <a:blip r:embed="rId3">
            <a:extLst/>
          </a:blip>
          <a:srcRect/>
          <a:stretch>
            <a:fillRect/>
          </a:stretch>
        </p:blipFill>
        <p:spPr>
          <a:xfrm>
            <a:off x="8873133" y="3109322"/>
            <a:ext cx="1116211" cy="533991"/>
          </a:xfrm>
          <a:prstGeom prst="rect">
            <a:avLst/>
          </a:prstGeom>
          <a:ln w="25400">
            <a:solidFill/>
            <a:miter lim="400000"/>
          </a:ln>
        </p:spPr>
      </p:pic>
      <p:pic>
        <p:nvPicPr>
          <p:cNvPr id="94" name="Afbeelding 93"/>
          <p:cNvPicPr/>
          <p:nvPr/>
        </p:nvPicPr>
        <p:blipFill>
          <a:blip r:embed="rId4">
            <a:extLst/>
          </a:blip>
          <a:stretch>
            <a:fillRect/>
          </a:stretch>
        </p:blipFill>
        <p:spPr>
          <a:xfrm>
            <a:off x="1729865" y="4992924"/>
            <a:ext cx="2536032" cy="1790956"/>
          </a:xfrm>
          <a:prstGeom prst="rect">
            <a:avLst/>
          </a:prstGeom>
        </p:spPr>
      </p:pic>
    </p:spTree>
    <p:extLst>
      <p:ext uri="{BB962C8B-B14F-4D97-AF65-F5344CB8AC3E}">
        <p14:creationId xmlns:p14="http://schemas.microsoft.com/office/powerpoint/2010/main" val="1534171525"/>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pPr lvl="0">
              <a:defRPr sz="1800">
                <a:solidFill>
                  <a:srgbClr val="000000"/>
                </a:solidFill>
              </a:defRPr>
            </a:pPr>
            <a:r>
              <a:rPr/>
              <a:t>	Sociale ideeën </a:t>
            </a:r>
          </a:p>
        </p:txBody>
      </p:sp>
      <p:sp>
        <p:nvSpPr>
          <p:cNvPr id="97" name="Shape 97"/>
          <p:cNvSpPr>
            <a:spLocks noGrp="1"/>
          </p:cNvSpPr>
          <p:nvPr>
            <p:ph type="body" idx="1"/>
          </p:nvPr>
        </p:nvSpPr>
        <p:spPr>
          <a:xfrm>
            <a:off x="2416969" y="696516"/>
            <a:ext cx="7358063" cy="5393531"/>
          </a:xfrm>
          <a:prstGeom prst="rect">
            <a:avLst/>
          </a:prstGeom>
        </p:spPr>
        <p:txBody>
          <a:bodyPr/>
          <a:lstStyle/>
          <a:p>
            <a:pPr marL="260831" indent="-260831">
              <a:defRPr sz="1800">
                <a:solidFill>
                  <a:srgbClr val="000000"/>
                </a:solidFill>
              </a:defRPr>
            </a:pPr>
            <a:r>
              <a:rPr sz="2109"/>
              <a:t>Het gezin is de kern van de samenleving; de overheid moet gezinnen zo veel mogelijk steunen.</a:t>
            </a:r>
          </a:p>
          <a:p>
            <a:pPr marL="217359" indent="-217359">
              <a:defRPr sz="1800">
                <a:solidFill>
                  <a:srgbClr val="000000"/>
                </a:solidFill>
              </a:defRPr>
            </a:pPr>
            <a:endParaRPr sz="1758"/>
          </a:p>
          <a:p>
            <a:pPr marL="217359" indent="-217359">
              <a:defRPr sz="1800">
                <a:solidFill>
                  <a:srgbClr val="000000"/>
                </a:solidFill>
              </a:defRPr>
            </a:pPr>
            <a:r>
              <a:rPr sz="1758"/>
              <a:t>de confessionelen zeggen dat God heeft gewild dat mensen gezinnen vormen, ze denken dat in alleen een gezin kinderen goed opgevoed kunnen worden. De vader is de hoofd: zorgt voor inkomen, de moeder: zorgt vooral voor taken binnenshuis, huishouden en een goede sfeer.</a:t>
            </a:r>
          </a:p>
        </p:txBody>
      </p:sp>
      <p:pic>
        <p:nvPicPr>
          <p:cNvPr id="98" name="Afbeelding 97"/>
          <p:cNvPicPr/>
          <p:nvPr/>
        </p:nvPicPr>
        <p:blipFill>
          <a:blip r:embed="rId2">
            <a:extLst/>
          </a:blip>
          <a:stretch>
            <a:fillRect/>
          </a:stretch>
        </p:blipFill>
        <p:spPr>
          <a:xfrm>
            <a:off x="1729865" y="4992924"/>
            <a:ext cx="2536032" cy="1790956"/>
          </a:xfrm>
          <a:prstGeom prst="rect">
            <a:avLst/>
          </a:prstGeom>
        </p:spPr>
      </p:pic>
      <p:pic>
        <p:nvPicPr>
          <p:cNvPr id="99" name="Unknown.jpg"/>
          <p:cNvPicPr/>
          <p:nvPr/>
        </p:nvPicPr>
        <p:blipFill>
          <a:blip r:embed="rId3">
            <a:extLst/>
          </a:blip>
          <a:srcRect/>
          <a:stretch>
            <a:fillRect/>
          </a:stretch>
        </p:blipFill>
        <p:spPr>
          <a:xfrm>
            <a:off x="9219902" y="728662"/>
            <a:ext cx="769442" cy="923330"/>
          </a:xfrm>
          <a:prstGeom prst="rect">
            <a:avLst/>
          </a:prstGeom>
          <a:ln w="25400">
            <a:solidFill/>
            <a:miter lim="400000"/>
          </a:ln>
        </p:spPr>
      </p:pic>
      <p:pic>
        <p:nvPicPr>
          <p:cNvPr id="100" name="Unknown_1.jpg"/>
          <p:cNvPicPr/>
          <p:nvPr/>
        </p:nvPicPr>
        <p:blipFill>
          <a:blip r:embed="rId4">
            <a:extLst/>
          </a:blip>
          <a:srcRect/>
          <a:stretch>
            <a:fillRect/>
          </a:stretch>
        </p:blipFill>
        <p:spPr>
          <a:xfrm>
            <a:off x="8873133" y="2886080"/>
            <a:ext cx="1116211" cy="533991"/>
          </a:xfrm>
          <a:prstGeom prst="rect">
            <a:avLst/>
          </a:prstGeom>
          <a:ln w="25400">
            <a:solidFill/>
            <a:miter lim="400000"/>
          </a:ln>
        </p:spPr>
      </p:pic>
    </p:spTree>
    <p:extLst>
      <p:ext uri="{BB962C8B-B14F-4D97-AF65-F5344CB8AC3E}">
        <p14:creationId xmlns:p14="http://schemas.microsoft.com/office/powerpoint/2010/main" val="954458363"/>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prstGeom prst="rect">
            <a:avLst/>
          </a:prstGeom>
        </p:spPr>
        <p:txBody>
          <a:bodyPr/>
          <a:lstStyle/>
          <a:p>
            <a:pPr lvl="0">
              <a:defRPr sz="1800">
                <a:solidFill>
                  <a:srgbClr val="000000"/>
                </a:solidFill>
              </a:defRPr>
            </a:pPr>
            <a:r>
              <a:rPr/>
              <a:t>Sociale ideeën</a:t>
            </a:r>
          </a:p>
        </p:txBody>
      </p:sp>
      <p:sp>
        <p:nvSpPr>
          <p:cNvPr id="103" name="Shape 103"/>
          <p:cNvSpPr>
            <a:spLocks noGrp="1"/>
          </p:cNvSpPr>
          <p:nvPr>
            <p:ph type="body" idx="1"/>
          </p:nvPr>
        </p:nvSpPr>
        <p:spPr>
          <a:xfrm>
            <a:off x="2416969" y="732235"/>
            <a:ext cx="7358063" cy="5393531"/>
          </a:xfrm>
          <a:prstGeom prst="rect">
            <a:avLst/>
          </a:prstGeom>
        </p:spPr>
        <p:txBody>
          <a:bodyPr/>
          <a:lstStyle/>
          <a:p>
            <a:pPr marL="260831" indent="-260831">
              <a:defRPr sz="1800">
                <a:solidFill>
                  <a:srgbClr val="000000"/>
                </a:solidFill>
              </a:defRPr>
            </a:pPr>
            <a:r>
              <a:rPr sz="2109"/>
              <a:t>Het is normaal dat er verschillende bevolkingslagen zijn; zij hebben elkaar nodig en moeten elkaar met respect behandelen.</a:t>
            </a:r>
          </a:p>
          <a:p>
            <a:pPr marL="260831" indent="-260831">
              <a:defRPr sz="1800">
                <a:solidFill>
                  <a:srgbClr val="000000"/>
                </a:solidFill>
              </a:defRPr>
            </a:pPr>
            <a:endParaRPr sz="2109"/>
          </a:p>
          <a:p>
            <a:pPr marL="217359" indent="-217359">
              <a:defRPr sz="1800">
                <a:solidFill>
                  <a:srgbClr val="000000"/>
                </a:solidFill>
              </a:defRPr>
            </a:pPr>
            <a:r>
              <a:rPr sz="1758"/>
              <a:t>Volgens de confessionelen heeft God iedere bevolkingslaag een eigen taak gegeven. Zij moeten zorgen dat alles in de samenleving goed loopt.</a:t>
            </a:r>
          </a:p>
        </p:txBody>
      </p:sp>
      <p:pic>
        <p:nvPicPr>
          <p:cNvPr id="104" name="Afbeelding 103"/>
          <p:cNvPicPr/>
          <p:nvPr/>
        </p:nvPicPr>
        <p:blipFill>
          <a:blip r:embed="rId2">
            <a:extLst/>
          </a:blip>
          <a:stretch>
            <a:fillRect/>
          </a:stretch>
        </p:blipFill>
        <p:spPr>
          <a:xfrm>
            <a:off x="1729865" y="4992924"/>
            <a:ext cx="2536032" cy="1790956"/>
          </a:xfrm>
          <a:prstGeom prst="rect">
            <a:avLst/>
          </a:prstGeom>
        </p:spPr>
      </p:pic>
      <p:pic>
        <p:nvPicPr>
          <p:cNvPr id="105" name="Unknown.jpg"/>
          <p:cNvPicPr/>
          <p:nvPr/>
        </p:nvPicPr>
        <p:blipFill>
          <a:blip r:embed="rId3">
            <a:extLst/>
          </a:blip>
          <a:srcRect/>
          <a:stretch>
            <a:fillRect/>
          </a:stretch>
        </p:blipFill>
        <p:spPr>
          <a:xfrm>
            <a:off x="9219902" y="728662"/>
            <a:ext cx="769442" cy="923330"/>
          </a:xfrm>
          <a:prstGeom prst="rect">
            <a:avLst/>
          </a:prstGeom>
          <a:ln w="25400">
            <a:solidFill/>
            <a:miter lim="400000"/>
          </a:ln>
        </p:spPr>
      </p:pic>
      <p:pic>
        <p:nvPicPr>
          <p:cNvPr id="106" name="Unknown_1.jpg"/>
          <p:cNvPicPr/>
          <p:nvPr/>
        </p:nvPicPr>
        <p:blipFill>
          <a:blip r:embed="rId4">
            <a:extLst/>
          </a:blip>
          <a:srcRect/>
          <a:stretch>
            <a:fillRect/>
          </a:stretch>
        </p:blipFill>
        <p:spPr>
          <a:xfrm>
            <a:off x="8891395" y="3270057"/>
            <a:ext cx="1097546" cy="525061"/>
          </a:xfrm>
          <a:prstGeom prst="rect">
            <a:avLst/>
          </a:prstGeom>
          <a:ln w="25400">
            <a:solidFill/>
            <a:miter lim="400000"/>
          </a:ln>
        </p:spPr>
      </p:pic>
    </p:spTree>
    <p:extLst>
      <p:ext uri="{BB962C8B-B14F-4D97-AF65-F5344CB8AC3E}">
        <p14:creationId xmlns:p14="http://schemas.microsoft.com/office/powerpoint/2010/main" val="37385110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t> Maar ook zijn nadelen:</a:t>
            </a:r>
          </a:p>
          <a:p>
            <a:pPr>
              <a:buFont typeface="Courier New" pitchFamily="49" charset="0"/>
              <a:buChar char="o"/>
            </a:pPr>
            <a:r>
              <a:rPr lang="nl-NL" dirty="0" smtClean="0"/>
              <a:t> Er kwam een eind aan vakbekwame handwerkslieden.</a:t>
            </a:r>
          </a:p>
          <a:p>
            <a:pPr>
              <a:buFont typeface="Courier New" pitchFamily="49" charset="0"/>
              <a:buChar char="o"/>
            </a:pPr>
            <a:r>
              <a:rPr lang="nl-NL" dirty="0" smtClean="0"/>
              <a:t> Iedereen moest aan een bepaald tempo voldoen.</a:t>
            </a:r>
          </a:p>
          <a:p>
            <a:pPr>
              <a:buFont typeface="Courier New" pitchFamily="49" charset="0"/>
              <a:buChar char="o"/>
            </a:pPr>
            <a:r>
              <a:rPr lang="nl-NL" dirty="0" smtClean="0"/>
              <a:t> Er kwam minder aandacht voor de arbeider als mens.</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24308537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lvl1pPr defTabSz="508254">
              <a:defRPr sz="6264"/>
            </a:lvl1pPr>
          </a:lstStyle>
          <a:p>
            <a:pPr lvl="0">
              <a:defRPr sz="1800">
                <a:solidFill>
                  <a:srgbClr val="000000"/>
                </a:solidFill>
              </a:defRPr>
            </a:pPr>
            <a:r>
              <a:rPr sz="4404"/>
              <a:t>Invloed van Confessionalisme</a:t>
            </a:r>
          </a:p>
        </p:txBody>
      </p:sp>
      <p:sp>
        <p:nvSpPr>
          <p:cNvPr id="109" name="Shape 109"/>
          <p:cNvSpPr>
            <a:spLocks noGrp="1"/>
          </p:cNvSpPr>
          <p:nvPr>
            <p:ph type="body" idx="1"/>
          </p:nvPr>
        </p:nvSpPr>
        <p:spPr>
          <a:xfrm>
            <a:off x="2416969" y="-482203"/>
            <a:ext cx="7358063" cy="6518672"/>
          </a:xfrm>
          <a:prstGeom prst="rect">
            <a:avLst/>
          </a:prstGeom>
        </p:spPr>
        <p:txBody>
          <a:bodyPr/>
          <a:lstStyle>
            <a:lvl1pPr marL="370973" indent="-370973">
              <a:buBlip>
                <a:blip r:embed="rId2"/>
              </a:buBlip>
              <a:defRPr sz="3000"/>
            </a:lvl1pPr>
          </a:lstStyle>
          <a:p>
            <a:pPr lvl="0">
              <a:defRPr sz="1800">
                <a:solidFill>
                  <a:srgbClr val="000000"/>
                </a:solidFill>
              </a:defRPr>
            </a:pPr>
            <a:r>
              <a:rPr sz="2109"/>
              <a:t>In sommige Europese staten groeide eind 19e eeuw en begin 20e eeuw de invloed van Confessionele politieke partijen. In Duitsland was dit in 1881 en in Nederland was dit in 1888.</a:t>
            </a:r>
          </a:p>
        </p:txBody>
      </p:sp>
      <p:pic>
        <p:nvPicPr>
          <p:cNvPr id="110" name="Afbeelding 109"/>
          <p:cNvPicPr/>
          <p:nvPr/>
        </p:nvPicPr>
        <p:blipFill>
          <a:blip r:embed="rId3">
            <a:extLst/>
          </a:blip>
          <a:stretch>
            <a:fillRect/>
          </a:stretch>
        </p:blipFill>
        <p:spPr>
          <a:xfrm>
            <a:off x="1729865" y="4992924"/>
            <a:ext cx="2536032" cy="1790956"/>
          </a:xfrm>
          <a:prstGeom prst="rect">
            <a:avLst/>
          </a:prstGeom>
        </p:spPr>
      </p:pic>
      <p:pic>
        <p:nvPicPr>
          <p:cNvPr id="111" name="Unknown.jpg"/>
          <p:cNvPicPr/>
          <p:nvPr/>
        </p:nvPicPr>
        <p:blipFill>
          <a:blip r:embed="rId4">
            <a:extLst/>
          </a:blip>
          <a:srcRect/>
          <a:stretch>
            <a:fillRect/>
          </a:stretch>
        </p:blipFill>
        <p:spPr>
          <a:xfrm>
            <a:off x="9389566" y="1380530"/>
            <a:ext cx="769442" cy="923330"/>
          </a:xfrm>
          <a:prstGeom prst="rect">
            <a:avLst/>
          </a:prstGeom>
          <a:ln w="25400">
            <a:solidFill/>
            <a:miter lim="400000"/>
          </a:ln>
        </p:spPr>
      </p:pic>
    </p:spTree>
    <p:extLst>
      <p:ext uri="{BB962C8B-B14F-4D97-AF65-F5344CB8AC3E}">
        <p14:creationId xmlns:p14="http://schemas.microsoft.com/office/powerpoint/2010/main" val="2177130599"/>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lvl1pPr defTabSz="508254">
              <a:defRPr sz="6264"/>
            </a:lvl1pPr>
          </a:lstStyle>
          <a:p>
            <a:pPr lvl="0">
              <a:defRPr sz="1800">
                <a:solidFill>
                  <a:srgbClr val="000000"/>
                </a:solidFill>
              </a:defRPr>
            </a:pPr>
            <a:r>
              <a:rPr sz="4404"/>
              <a:t>Invloed van Confessionalisme</a:t>
            </a:r>
          </a:p>
        </p:txBody>
      </p:sp>
      <p:sp>
        <p:nvSpPr>
          <p:cNvPr id="114" name="Shape 114"/>
          <p:cNvSpPr>
            <a:spLocks noGrp="1"/>
          </p:cNvSpPr>
          <p:nvPr>
            <p:ph type="body" idx="1"/>
          </p:nvPr>
        </p:nvSpPr>
        <p:spPr>
          <a:xfrm>
            <a:off x="2416969" y="937617"/>
            <a:ext cx="7358063" cy="4982766"/>
          </a:xfrm>
          <a:prstGeom prst="rect">
            <a:avLst/>
          </a:prstGeom>
        </p:spPr>
        <p:txBody>
          <a:bodyPr/>
          <a:lstStyle/>
          <a:p>
            <a:pPr marL="260831" indent="-260831">
              <a:defRPr sz="1800">
                <a:solidFill>
                  <a:srgbClr val="000000"/>
                </a:solidFill>
              </a:defRPr>
            </a:pPr>
            <a:r>
              <a:rPr sz="2109"/>
              <a:t>Confessionelen waren via hun kerken de meest georganiseerde politieke stroming:</a:t>
            </a:r>
            <a:r>
              <a:rPr/>
              <a:t>                                      </a:t>
            </a:r>
            <a:r>
              <a:rPr sz="2109"/>
              <a:t>1. Geestelijke konden via hun preken politieke invloed uitoefenen.                                                                                              2. in de katholieken kerk namen pausen in encyclieken (openbare brieven met richtlijnen) stellingen tegen het Liberalisme en het Socialisme.</a:t>
            </a:r>
          </a:p>
        </p:txBody>
      </p:sp>
      <p:pic>
        <p:nvPicPr>
          <p:cNvPr id="115" name="Afbeelding 114"/>
          <p:cNvPicPr/>
          <p:nvPr/>
        </p:nvPicPr>
        <p:blipFill>
          <a:blip r:embed="rId2">
            <a:extLst/>
          </a:blip>
          <a:stretch>
            <a:fillRect/>
          </a:stretch>
        </p:blipFill>
        <p:spPr>
          <a:xfrm>
            <a:off x="1729865" y="4992924"/>
            <a:ext cx="2536032" cy="1790956"/>
          </a:xfrm>
          <a:prstGeom prst="rect">
            <a:avLst/>
          </a:prstGeom>
        </p:spPr>
      </p:pic>
      <p:pic>
        <p:nvPicPr>
          <p:cNvPr id="116" name="Unknown.jpg"/>
          <p:cNvPicPr/>
          <p:nvPr/>
        </p:nvPicPr>
        <p:blipFill>
          <a:blip r:embed="rId3">
            <a:extLst/>
          </a:blip>
          <a:srcRect/>
          <a:stretch>
            <a:fillRect/>
          </a:stretch>
        </p:blipFill>
        <p:spPr>
          <a:xfrm>
            <a:off x="9255621" y="1469827"/>
            <a:ext cx="769442" cy="923330"/>
          </a:xfrm>
          <a:prstGeom prst="rect">
            <a:avLst/>
          </a:prstGeom>
          <a:ln w="25400">
            <a:solidFill/>
            <a:miter lim="400000"/>
          </a:ln>
        </p:spPr>
      </p:pic>
    </p:spTree>
    <p:extLst>
      <p:ext uri="{BB962C8B-B14F-4D97-AF65-F5344CB8AC3E}">
        <p14:creationId xmlns:p14="http://schemas.microsoft.com/office/powerpoint/2010/main" val="331142676"/>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lvl1pPr defTabSz="508254">
              <a:defRPr sz="6264"/>
            </a:lvl1pPr>
          </a:lstStyle>
          <a:p>
            <a:pPr lvl="0">
              <a:defRPr sz="1800">
                <a:solidFill>
                  <a:srgbClr val="000000"/>
                </a:solidFill>
              </a:defRPr>
            </a:pPr>
            <a:r>
              <a:rPr sz="4404"/>
              <a:t>Invloed van Confessionalisme</a:t>
            </a:r>
          </a:p>
        </p:txBody>
      </p:sp>
      <p:sp>
        <p:nvSpPr>
          <p:cNvPr id="119" name="Shape 119"/>
          <p:cNvSpPr>
            <a:spLocks noGrp="1"/>
          </p:cNvSpPr>
          <p:nvPr>
            <p:ph type="body" idx="1"/>
          </p:nvPr>
        </p:nvSpPr>
        <p:spPr>
          <a:xfrm>
            <a:off x="2283023" y="-803672"/>
            <a:ext cx="7358063" cy="6625828"/>
          </a:xfrm>
          <a:prstGeom prst="rect">
            <a:avLst/>
          </a:prstGeom>
        </p:spPr>
        <p:txBody>
          <a:bodyPr/>
          <a:lstStyle>
            <a:lvl1pPr marL="370973" indent="-370973">
              <a:buBlip>
                <a:blip r:embed="rId2"/>
              </a:buBlip>
              <a:defRPr sz="3000"/>
            </a:lvl1pPr>
          </a:lstStyle>
          <a:p>
            <a:pPr lvl="0">
              <a:defRPr sz="1800">
                <a:solidFill>
                  <a:srgbClr val="000000"/>
                </a:solidFill>
              </a:defRPr>
            </a:pPr>
            <a:r>
              <a:rPr sz="2109"/>
              <a:t>Confessionele partijen bereikten in Nederland in 1917 de financiële gelijkstelling van het bijzonder onderwijs. Daarmee was de schoolstrijd ten einde.</a:t>
            </a:r>
          </a:p>
        </p:txBody>
      </p:sp>
      <p:pic>
        <p:nvPicPr>
          <p:cNvPr id="120" name="Afbeelding 119"/>
          <p:cNvPicPr/>
          <p:nvPr/>
        </p:nvPicPr>
        <p:blipFill>
          <a:blip r:embed="rId3">
            <a:extLst/>
          </a:blip>
          <a:stretch>
            <a:fillRect/>
          </a:stretch>
        </p:blipFill>
        <p:spPr>
          <a:xfrm>
            <a:off x="1729865" y="4992924"/>
            <a:ext cx="2536032" cy="1790956"/>
          </a:xfrm>
          <a:prstGeom prst="rect">
            <a:avLst/>
          </a:prstGeom>
        </p:spPr>
      </p:pic>
      <p:pic>
        <p:nvPicPr>
          <p:cNvPr id="121" name="Unknown_1.jpg"/>
          <p:cNvPicPr/>
          <p:nvPr/>
        </p:nvPicPr>
        <p:blipFill>
          <a:blip r:embed="rId4">
            <a:extLst/>
          </a:blip>
          <a:srcRect/>
          <a:stretch>
            <a:fillRect/>
          </a:stretch>
        </p:blipFill>
        <p:spPr>
          <a:xfrm>
            <a:off x="9221793" y="1528768"/>
            <a:ext cx="1097546" cy="525061"/>
          </a:xfrm>
          <a:prstGeom prst="rect">
            <a:avLst/>
          </a:prstGeom>
          <a:ln w="25400">
            <a:solidFill/>
            <a:miter lim="400000"/>
          </a:ln>
        </p:spPr>
      </p:pic>
    </p:spTree>
    <p:extLst>
      <p:ext uri="{BB962C8B-B14F-4D97-AF65-F5344CB8AC3E}">
        <p14:creationId xmlns:p14="http://schemas.microsoft.com/office/powerpoint/2010/main" val="1079246988"/>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pPr lvl="0"/>
            <a:endParaRPr/>
          </a:p>
        </p:txBody>
      </p:sp>
      <p:sp>
        <p:nvSpPr>
          <p:cNvPr id="124" name="Shape 124"/>
          <p:cNvSpPr>
            <a:spLocks noGrp="1"/>
          </p:cNvSpPr>
          <p:nvPr>
            <p:ph type="body" idx="1"/>
          </p:nvPr>
        </p:nvSpPr>
        <p:spPr>
          <a:xfrm>
            <a:off x="2416969" y="-1785937"/>
            <a:ext cx="7358063" cy="8054578"/>
          </a:xfrm>
          <a:prstGeom prst="rect">
            <a:avLst/>
          </a:prstGeom>
        </p:spPr>
        <p:txBody>
          <a:bodyPr/>
          <a:lstStyle>
            <a:lvl1pPr marL="370973" indent="-370973">
              <a:buBlip>
                <a:blip r:embed="rId2"/>
              </a:buBlip>
              <a:defRPr sz="3000"/>
            </a:lvl1pPr>
          </a:lstStyle>
          <a:p>
            <a:pPr lvl="0">
              <a:defRPr sz="1800">
                <a:solidFill>
                  <a:srgbClr val="000000"/>
                </a:solidFill>
              </a:defRPr>
            </a:pPr>
            <a:r>
              <a:rPr sz="2109"/>
              <a:t>Dit is Abraham Kuyper (29/10/1837- 08/11/1920). Hij was de oprichter van de ARP, en de bekendste Nederlandse confessionalist.</a:t>
            </a:r>
          </a:p>
        </p:txBody>
      </p:sp>
      <p:pic>
        <p:nvPicPr>
          <p:cNvPr id="125" name="Unknown_1.jpg"/>
          <p:cNvPicPr/>
          <p:nvPr/>
        </p:nvPicPr>
        <p:blipFill>
          <a:blip r:embed="rId3">
            <a:extLst/>
          </a:blip>
          <a:srcRect/>
          <a:stretch>
            <a:fillRect/>
          </a:stretch>
        </p:blipFill>
        <p:spPr>
          <a:xfrm>
            <a:off x="9221793" y="653658"/>
            <a:ext cx="1097546" cy="525061"/>
          </a:xfrm>
          <a:prstGeom prst="rect">
            <a:avLst/>
          </a:prstGeom>
          <a:ln w="25400">
            <a:solidFill/>
            <a:miter lim="400000"/>
          </a:ln>
        </p:spPr>
      </p:pic>
      <p:pic>
        <p:nvPicPr>
          <p:cNvPr id="126" name="266px_Abraham_Kuyper___Griffis.jpg"/>
          <p:cNvPicPr/>
          <p:nvPr/>
        </p:nvPicPr>
        <p:blipFill>
          <a:blip r:embed="rId4">
            <a:extLst/>
          </a:blip>
          <a:stretch>
            <a:fillRect/>
          </a:stretch>
        </p:blipFill>
        <p:spPr>
          <a:xfrm>
            <a:off x="6229945" y="2508269"/>
            <a:ext cx="3152180" cy="4206857"/>
          </a:xfrm>
          <a:prstGeom prst="rect">
            <a:avLst/>
          </a:prstGeom>
          <a:ln w="25400">
            <a:solidFill/>
            <a:miter lim="400000"/>
          </a:ln>
        </p:spPr>
      </p:pic>
    </p:spTree>
    <p:extLst>
      <p:ext uri="{BB962C8B-B14F-4D97-AF65-F5344CB8AC3E}">
        <p14:creationId xmlns:p14="http://schemas.microsoft.com/office/powerpoint/2010/main" val="3966683449"/>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pPr lvl="0"/>
            <a:endParaRPr/>
          </a:p>
        </p:txBody>
      </p:sp>
      <p:sp>
        <p:nvSpPr>
          <p:cNvPr id="129" name="Shape 129"/>
          <p:cNvSpPr>
            <a:spLocks noGrp="1"/>
          </p:cNvSpPr>
          <p:nvPr>
            <p:ph type="body" idx="1"/>
          </p:nvPr>
        </p:nvSpPr>
        <p:spPr>
          <a:prstGeom prst="rect">
            <a:avLst/>
          </a:prstGeom>
        </p:spPr>
        <p:txBody>
          <a:bodyPr/>
          <a:lstStyle/>
          <a:p>
            <a:pPr lvl="0">
              <a:buBlip>
                <a:blip r:embed="rId2"/>
              </a:buBlip>
            </a:pPr>
            <a:endParaRPr/>
          </a:p>
        </p:txBody>
      </p:sp>
      <p:pic>
        <p:nvPicPr>
          <p:cNvPr id="130" name="Afbeelding 129"/>
          <p:cNvPicPr/>
          <p:nvPr/>
        </p:nvPicPr>
        <p:blipFill>
          <a:blip r:embed="rId3">
            <a:extLst/>
          </a:blip>
          <a:stretch>
            <a:fillRect/>
          </a:stretch>
        </p:blipFill>
        <p:spPr>
          <a:xfrm>
            <a:off x="2149560" y="670955"/>
            <a:ext cx="7877297" cy="5505706"/>
          </a:xfrm>
          <a:prstGeom prst="rect">
            <a:avLst/>
          </a:prstGeom>
        </p:spPr>
      </p:pic>
    </p:spTree>
    <p:extLst>
      <p:ext uri="{BB962C8B-B14F-4D97-AF65-F5344CB8AC3E}">
        <p14:creationId xmlns:p14="http://schemas.microsoft.com/office/powerpoint/2010/main" val="2168107287"/>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p>
            <a:pPr lvl="0">
              <a:defRPr sz="1800">
                <a:solidFill>
                  <a:srgbClr val="000000"/>
                </a:solidFill>
              </a:defRPr>
            </a:pPr>
            <a:r>
              <a:rPr/>
              <a:t>Einde</a:t>
            </a:r>
          </a:p>
        </p:txBody>
      </p:sp>
      <p:sp>
        <p:nvSpPr>
          <p:cNvPr id="133" name="Shape 133"/>
          <p:cNvSpPr>
            <a:spLocks noGrp="1"/>
          </p:cNvSpPr>
          <p:nvPr>
            <p:ph type="body" idx="1"/>
          </p:nvPr>
        </p:nvSpPr>
        <p:spPr>
          <a:xfrm>
            <a:off x="2416969" y="-1723430"/>
            <a:ext cx="7358063" cy="7813477"/>
          </a:xfrm>
          <a:prstGeom prst="rect">
            <a:avLst/>
          </a:prstGeom>
        </p:spPr>
        <p:txBody>
          <a:bodyPr/>
          <a:lstStyle/>
          <a:p>
            <a:pPr lvl="0">
              <a:buBlip>
                <a:blip r:embed="rId2"/>
              </a:buBlip>
            </a:pPr>
            <a:endParaRPr/>
          </a:p>
        </p:txBody>
      </p:sp>
      <p:pic>
        <p:nvPicPr>
          <p:cNvPr id="134" name="resolve.jpg"/>
          <p:cNvPicPr/>
          <p:nvPr/>
        </p:nvPicPr>
        <p:blipFill>
          <a:blip r:embed="rId3">
            <a:extLst/>
          </a:blip>
          <a:stretch>
            <a:fillRect/>
          </a:stretch>
        </p:blipFill>
        <p:spPr>
          <a:xfrm>
            <a:off x="3202781" y="1668423"/>
            <a:ext cx="5777508" cy="4424609"/>
          </a:xfrm>
          <a:prstGeom prst="rect">
            <a:avLst/>
          </a:prstGeom>
          <a:ln w="12700">
            <a:miter lim="400000"/>
          </a:ln>
        </p:spPr>
      </p:pic>
    </p:spTree>
    <p:extLst>
      <p:ext uri="{BB962C8B-B14F-4D97-AF65-F5344CB8AC3E}">
        <p14:creationId xmlns:p14="http://schemas.microsoft.com/office/powerpoint/2010/main" val="519771088"/>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978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a:t> </a:t>
            </a:r>
            <a:r>
              <a:rPr lang="nl-NL" dirty="0" smtClean="0"/>
              <a:t>arbeiders van de fabrieken gingen dichtbij de fabrieken wonen waar ze werkten. Waardoor er steden ontstonden.</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3992816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inhoud 6"/>
          <p:cNvSpPr>
            <a:spLocks noGrp="1"/>
          </p:cNvSpPr>
          <p:nvPr>
            <p:ph idx="1"/>
          </p:nvPr>
        </p:nvSpPr>
        <p:spPr>
          <a:xfrm>
            <a:off x="1007435" y="2276880"/>
            <a:ext cx="9753600" cy="3539527"/>
          </a:xfrm>
        </p:spPr>
        <p:txBody>
          <a:bodyPr/>
          <a:lstStyle/>
          <a:p>
            <a:pPr>
              <a:buNone/>
            </a:pPr>
            <a:r>
              <a:rPr lang="nl-NL" dirty="0"/>
              <a:t> </a:t>
            </a:r>
            <a:r>
              <a:rPr lang="nl-NL" dirty="0" smtClean="0"/>
              <a:t> In de fabrieken werkten vooral ongeschoolde arbeiders en veel kinderen en vrouwen.</a:t>
            </a:r>
          </a:p>
          <a:p>
            <a:pPr>
              <a:buFont typeface="Courier New" pitchFamily="49" charset="0"/>
              <a:buChar char="o"/>
            </a:pPr>
            <a:endParaRPr lang="nl-NL" dirty="0" smtClean="0"/>
          </a:p>
          <a:p>
            <a:pPr>
              <a:buNone/>
            </a:pPr>
            <a:r>
              <a:rPr lang="nl-NL" dirty="0" smtClean="0"/>
              <a:t>  Dit komt omdat deze groep arbeiders goedkoper is voor de baas van de fabriek. Alle arbeiders werkten 6 dagen per week 14 tot 16 uur per dag.</a:t>
            </a:r>
            <a:endParaRPr lang="nl-NL" dirty="0"/>
          </a:p>
        </p:txBody>
      </p:sp>
      <p:pic>
        <p:nvPicPr>
          <p:cNvPr id="4"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493470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5" name="Tijdelijke aanduiding voor inhoud 4"/>
          <p:cNvSpPr>
            <a:spLocks noGrp="1"/>
          </p:cNvSpPr>
          <p:nvPr>
            <p:ph idx="1"/>
          </p:nvPr>
        </p:nvSpPr>
        <p:spPr/>
        <p:txBody>
          <a:bodyPr/>
          <a:lstStyle/>
          <a:p>
            <a:pPr>
              <a:buFont typeface="Courier New" pitchFamily="49" charset="0"/>
              <a:buChar char="o"/>
            </a:pPr>
            <a:r>
              <a:rPr lang="nl-NL" dirty="0" smtClean="0"/>
              <a:t> Het woon en leef gebied was destijds onhygiënisch en onveilig, dit komt omdat:</a:t>
            </a:r>
            <a:endParaRPr lang="nl-NL" dirty="0"/>
          </a:p>
        </p:txBody>
      </p:sp>
      <p:pic>
        <p:nvPicPr>
          <p:cNvPr id="7"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2236205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 Soms 12 personen in een kamer</a:t>
            </a:r>
          </a:p>
          <a:p>
            <a:pPr>
              <a:buFont typeface="Courier New" pitchFamily="49" charset="0"/>
              <a:buChar char="o"/>
            </a:pPr>
            <a:r>
              <a:rPr lang="nl-NL" dirty="0"/>
              <a:t> </a:t>
            </a:r>
            <a:r>
              <a:rPr lang="nl-NL" dirty="0" smtClean="0"/>
              <a:t>Er waren open riolen</a:t>
            </a:r>
          </a:p>
          <a:p>
            <a:pPr>
              <a:buFont typeface="Courier New" pitchFamily="49" charset="0"/>
              <a:buChar char="o"/>
            </a:pPr>
            <a:r>
              <a:rPr lang="nl-NL" dirty="0"/>
              <a:t> </a:t>
            </a:r>
            <a:r>
              <a:rPr lang="nl-NL" dirty="0" smtClean="0"/>
              <a:t>Geen wc’s en waterleidingen in huis.</a:t>
            </a:r>
          </a:p>
          <a:p>
            <a:pPr>
              <a:buFont typeface="Courier New" pitchFamily="49" charset="0"/>
              <a:buChar char="o"/>
            </a:pPr>
            <a:r>
              <a:rPr lang="nl-NL" dirty="0"/>
              <a:t> </a:t>
            </a:r>
            <a:r>
              <a:rPr lang="nl-NL" dirty="0" smtClean="0"/>
              <a:t>Er was geen straatverlichting</a:t>
            </a:r>
          </a:p>
          <a:p>
            <a:pPr>
              <a:buFont typeface="Courier New" pitchFamily="49" charset="0"/>
              <a:buChar char="o"/>
            </a:pPr>
            <a:r>
              <a:rPr lang="nl-NL" dirty="0"/>
              <a:t> </a:t>
            </a:r>
            <a:r>
              <a:rPr lang="nl-NL" dirty="0" smtClean="0"/>
              <a:t>Er was nog maar weinig politie.</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731363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3137102" y="5199798"/>
            <a:ext cx="9054905" cy="2584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2" name="Linkeraccolade 11"/>
          <p:cNvSpPr/>
          <p:nvPr/>
        </p:nvSpPr>
        <p:spPr>
          <a:xfrm rot="5400000">
            <a:off x="5860831" y="1440738"/>
            <a:ext cx="847935" cy="5936777"/>
          </a:xfrm>
          <a:prstGeom prst="leftBrace">
            <a:avLst>
              <a:gd name="adj1" fmla="val 8333"/>
              <a:gd name="adj2" fmla="val 70460"/>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829043" y="648112"/>
            <a:ext cx="8180988" cy="6186309"/>
          </a:xfrm>
          <a:prstGeom prst="rect">
            <a:avLst/>
          </a:prstGeom>
          <a:noFill/>
        </p:spPr>
        <p:txBody>
          <a:bodyPr wrap="square" rtlCol="0">
            <a:spAutoFit/>
          </a:bodyPr>
          <a:lstStyle/>
          <a:p>
            <a:r>
              <a:rPr lang="nl-NL" sz="2200" dirty="0" smtClean="0">
                <a:solidFill>
                  <a:schemeClr val="bg1"/>
                </a:solidFill>
              </a:rPr>
              <a:t>Wat is een </a:t>
            </a:r>
            <a:r>
              <a:rPr lang="nl-NL" sz="2200" u="sng" dirty="0" smtClean="0">
                <a:solidFill>
                  <a:schemeClr val="bg1"/>
                </a:solidFill>
              </a:rPr>
              <a:t>industriële samenleving?</a:t>
            </a:r>
          </a:p>
          <a:p>
            <a:endParaRPr lang="nl-NL" sz="2200" u="sng" dirty="0">
              <a:solidFill>
                <a:schemeClr val="bg1"/>
              </a:solidFill>
            </a:endParaRPr>
          </a:p>
          <a:p>
            <a:r>
              <a:rPr lang="nl-NL" sz="2200" dirty="0" smtClean="0">
                <a:solidFill>
                  <a:schemeClr val="bg1"/>
                </a:solidFill>
              </a:rPr>
              <a:t>Een samenleving waarin de meeste producten in fabrieken worden gemaakt en de meeste mensen in de stad wonen.</a:t>
            </a: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r>
              <a:rPr lang="nl-NL" sz="2200" dirty="0" smtClean="0">
                <a:solidFill>
                  <a:schemeClr val="bg1"/>
                </a:solidFill>
              </a:rPr>
              <a:t>Agrarische samenleving			         </a:t>
            </a:r>
            <a:r>
              <a:rPr lang="nl-NL" sz="2200" dirty="0" err="1" smtClean="0">
                <a:solidFill>
                  <a:schemeClr val="bg1"/>
                </a:solidFill>
              </a:rPr>
              <a:t>Industriele</a:t>
            </a:r>
            <a:r>
              <a:rPr lang="nl-NL" sz="2200" dirty="0" smtClean="0">
                <a:solidFill>
                  <a:schemeClr val="bg1"/>
                </a:solidFill>
              </a:rPr>
              <a:t> samenleving</a:t>
            </a:r>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smtClean="0">
              <a:solidFill>
                <a:schemeClr val="bg1"/>
              </a:solidFill>
            </a:endParaRPr>
          </a:p>
          <a:p>
            <a:endParaRPr lang="nl-NL" sz="2200" dirty="0" smtClean="0">
              <a:solidFill>
                <a:schemeClr val="bg1"/>
              </a:solidFill>
            </a:endParaRPr>
          </a:p>
          <a:p>
            <a:r>
              <a:rPr lang="nl-NL" sz="2200" dirty="0" smtClean="0">
                <a:solidFill>
                  <a:schemeClr val="bg1"/>
                </a:solidFill>
              </a:rPr>
              <a:t>           1500               1600             1700	       1800           1900</a:t>
            </a:r>
          </a:p>
          <a:p>
            <a:endParaRPr lang="nl-NL" sz="2200" dirty="0">
              <a:solidFill>
                <a:schemeClr val="bg1"/>
              </a:solidFill>
            </a:endParaRPr>
          </a:p>
        </p:txBody>
      </p:sp>
      <p:cxnSp>
        <p:nvCxnSpPr>
          <p:cNvPr id="6" name="Rechte verbindingslijn 5"/>
          <p:cNvCxnSpPr/>
          <p:nvPr/>
        </p:nvCxnSpPr>
        <p:spPr>
          <a:xfrm flipV="1">
            <a:off x="9253183" y="4810845"/>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7" name="Rechte verbindingslijn 6"/>
          <p:cNvCxnSpPr/>
          <p:nvPr/>
        </p:nvCxnSpPr>
        <p:spPr>
          <a:xfrm flipV="1">
            <a:off x="10456460" y="4810844"/>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8" name="Rechte verbindingslijn 7"/>
          <p:cNvCxnSpPr/>
          <p:nvPr/>
        </p:nvCxnSpPr>
        <p:spPr>
          <a:xfrm flipV="1">
            <a:off x="7798979" y="4810843"/>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9" name="Rechte verbindingslijn 8"/>
          <p:cNvCxnSpPr/>
          <p:nvPr/>
        </p:nvCxnSpPr>
        <p:spPr>
          <a:xfrm flipV="1">
            <a:off x="6375779" y="481084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cxnSp>
        <p:nvCxnSpPr>
          <p:cNvPr id="10" name="Rechte verbindingslijn 9"/>
          <p:cNvCxnSpPr/>
          <p:nvPr/>
        </p:nvCxnSpPr>
        <p:spPr>
          <a:xfrm flipV="1">
            <a:off x="4901821" y="4810842"/>
            <a:ext cx="0" cy="1078173"/>
          </a:xfrm>
          <a:prstGeom prst="line">
            <a:avLst/>
          </a:prstGeom>
          <a:ln w="63500"/>
        </p:spPr>
        <p:style>
          <a:lnRef idx="1">
            <a:schemeClr val="accent6"/>
          </a:lnRef>
          <a:fillRef idx="0">
            <a:schemeClr val="accent6"/>
          </a:fillRef>
          <a:effectRef idx="0">
            <a:schemeClr val="accent6"/>
          </a:effectRef>
          <a:fontRef idx="minor">
            <a:schemeClr val="tx1"/>
          </a:fontRef>
        </p:style>
      </p:cxnSp>
      <p:sp>
        <p:nvSpPr>
          <p:cNvPr id="13" name="Linkeraccolade 12"/>
          <p:cNvSpPr/>
          <p:nvPr/>
        </p:nvSpPr>
        <p:spPr>
          <a:xfrm rot="5400000">
            <a:off x="10456357" y="2801739"/>
            <a:ext cx="847935" cy="3214765"/>
          </a:xfrm>
          <a:prstGeom prst="leftBrace">
            <a:avLst>
              <a:gd name="adj1" fmla="val 8333"/>
              <a:gd name="adj2" fmla="val 67078"/>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NL"/>
          </a:p>
        </p:txBody>
      </p:sp>
      <p:pic>
        <p:nvPicPr>
          <p:cNvPr id="14" name="Afbeelding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3181" y="2261183"/>
            <a:ext cx="1096635" cy="1019663"/>
          </a:xfrm>
          <a:prstGeom prst="rect">
            <a:avLst/>
          </a:prstGeom>
        </p:spPr>
      </p:pic>
      <p:pic>
        <p:nvPicPr>
          <p:cNvPr id="1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110439" y="6143909"/>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0795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 Maar in de fabrieken was het echter niet veiliger, in tegenstelling zelfs. De machines werden niet veilig gemaakt, ze werden puur voor de productie gemaakt.</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dbnl.org/tekst/lint011gesc04_01/lint011gesc04ill36.gif">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7764" y="476672"/>
            <a:ext cx="3925001" cy="20919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2.gstatic.com/images?q=tbn:ANd9GcR9V8KSao_0OhsAqWi2tz8rWFO1OoG-oz13Pp8TNsht1IVkt5n4">
            <a:hlinkClick r:id="rId6"/>
          </p:cNvPr>
          <p:cNvPicPr>
            <a:picLocks noChangeAspect="1" noChangeArrowheads="1"/>
          </p:cNvPicPr>
          <p:nvPr/>
        </p:nvPicPr>
        <p:blipFill>
          <a:blip r:embed="rId7"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2493678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None/>
            </a:pPr>
            <a:r>
              <a:rPr lang="nl-NL" dirty="0" smtClean="0"/>
              <a:t> Het leven in een stad werd eind 19</a:t>
            </a:r>
            <a:r>
              <a:rPr lang="nl-NL" baseline="30000" dirty="0" smtClean="0"/>
              <a:t>e</a:t>
            </a:r>
            <a:r>
              <a:rPr lang="nl-NL" dirty="0" smtClean="0"/>
              <a:t> eeuw verbeterd door:</a:t>
            </a:r>
          </a:p>
          <a:p>
            <a:pPr>
              <a:buFont typeface="Courier New" pitchFamily="49" charset="0"/>
              <a:buChar char="o"/>
            </a:pPr>
            <a:r>
              <a:rPr lang="nl-NL" dirty="0" smtClean="0"/>
              <a:t> 9 tot 10 uur werken werd gewoon</a:t>
            </a:r>
          </a:p>
          <a:p>
            <a:pPr>
              <a:buFont typeface="Courier New" pitchFamily="49" charset="0"/>
              <a:buChar char="o"/>
            </a:pPr>
            <a:r>
              <a:rPr lang="nl-NL" dirty="0" smtClean="0"/>
              <a:t> Werkomgeving werd minder ongezond en gevaarlijk door veiligheidswetten</a:t>
            </a:r>
          </a:p>
          <a:p>
            <a:pPr>
              <a:buFont typeface="Courier New" pitchFamily="49" charset="0"/>
              <a:buChar char="o"/>
            </a:pPr>
            <a:r>
              <a:rPr lang="nl-NL" dirty="0" smtClean="0"/>
              <a:t> Onder de 12 jaarwerken </a:t>
            </a:r>
            <a:r>
              <a:rPr lang="nl-NL" smtClean="0"/>
              <a:t>werd verboden </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42324291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Er kwamen uitkeringen voor als je werkloos was.</a:t>
            </a:r>
          </a:p>
          <a:p>
            <a:pPr>
              <a:buFont typeface="Courier New" pitchFamily="49" charset="0"/>
              <a:buChar char="o"/>
            </a:pPr>
            <a:r>
              <a:rPr lang="nl-NL" dirty="0" smtClean="0"/>
              <a:t>Er kwamen eisen voor woningen waardoor arbeiders iets beter konden gaan wonen.</a:t>
            </a:r>
          </a:p>
          <a:p>
            <a:pPr>
              <a:buFont typeface="Courier New" pitchFamily="49" charset="0"/>
              <a:buChar char="o"/>
            </a:pPr>
            <a:r>
              <a:rPr lang="nl-NL" dirty="0" smtClean="0"/>
              <a:t> Steden kregen een ondergronds riolenstelsel en huizen een waterleiding  </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17391247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t> Er kwam meer veiligheid door straatverlichting en politie</a:t>
            </a:r>
          </a:p>
          <a:p>
            <a:pPr>
              <a:buFont typeface="Courier New" pitchFamily="49" charset="0"/>
              <a:buChar char="o"/>
            </a:pPr>
            <a:r>
              <a:rPr lang="nl-NL" dirty="0" smtClean="0"/>
              <a:t> Er kwam iets meer vrije tijd voor sport, toneel en film</a:t>
            </a:r>
          </a:p>
          <a:p>
            <a:pPr>
              <a:buFont typeface="Courier New" pitchFamily="49" charset="0"/>
              <a:buChar char="o"/>
            </a:pPr>
            <a:r>
              <a:rPr lang="nl-NL" dirty="0" smtClean="0"/>
              <a:t> Het aantal scholen en bibliotheken nam toe, mensen gaan elkaar steeds meer helpen</a:t>
            </a:r>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a:hlinkClick r:id="rId4"/>
          </p:cNvPr>
          <p:cNvPicPr>
            <a:picLocks noChangeAspect="1" noChangeArrowheads="1"/>
          </p:cNvPicPr>
          <p:nvPr/>
        </p:nvPicPr>
        <p:blipFill>
          <a:blip r:embed="rId5"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2316080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3445" y="188653"/>
            <a:ext cx="9753600" cy="1154097"/>
          </a:xfrm>
        </p:spPr>
        <p:txBody>
          <a:bodyPr/>
          <a:lstStyle/>
          <a:p>
            <a:pPr algn="ctr"/>
            <a:r>
              <a:rPr lang="nl-NL" dirty="0" smtClean="0"/>
              <a:t>Kinderarbeid</a:t>
            </a:r>
            <a:endParaRPr lang="nl-NL" dirty="0"/>
          </a:p>
        </p:txBody>
      </p:sp>
      <p:sp>
        <p:nvSpPr>
          <p:cNvPr id="3" name="Tijdelijke aanduiding voor inhoud 2"/>
          <p:cNvSpPr>
            <a:spLocks noGrp="1"/>
          </p:cNvSpPr>
          <p:nvPr>
            <p:ph idx="1"/>
          </p:nvPr>
        </p:nvSpPr>
        <p:spPr>
          <a:xfrm>
            <a:off x="1199456" y="1556805"/>
            <a:ext cx="9753600" cy="3539527"/>
          </a:xfrm>
        </p:spPr>
        <p:txBody>
          <a:bodyPr/>
          <a:lstStyle/>
          <a:p>
            <a:pPr>
              <a:buNone/>
            </a:pPr>
            <a:r>
              <a:rPr lang="nl-NL" dirty="0" smtClean="0"/>
              <a:t>   Kinderarbeid was in deze tijd zeer gewoon, ook in Nederland. De kinderen werkten bijvoorbeeld in katoenfabrieken omdat zij met hun kleine handjes op plekke konden komen waar oudere mensen niet bij konden</a:t>
            </a:r>
          </a:p>
          <a:p>
            <a:pPr>
              <a:buNone/>
            </a:pPr>
            <a:endParaRPr lang="nl-NL" dirty="0" smtClean="0"/>
          </a:p>
          <a:p>
            <a:pPr>
              <a:buNone/>
            </a:pPr>
            <a:r>
              <a:rPr lang="nl-NL" dirty="0" smtClean="0"/>
              <a:t>  In 1874 stelden Samuel van Houten een wet op tegen kinderarbeid in, die bekendstaat als </a:t>
            </a:r>
            <a:r>
              <a:rPr lang="nl-NL" u="sng" dirty="0" smtClean="0"/>
              <a:t>het Kinderwetje van </a:t>
            </a:r>
            <a:r>
              <a:rPr lang="nl-NL" u="sng" dirty="0" err="1" smtClean="0"/>
              <a:t>Van</a:t>
            </a:r>
            <a:r>
              <a:rPr lang="nl-NL" u="sng" dirty="0" smtClean="0"/>
              <a:t> Houten.</a:t>
            </a:r>
          </a:p>
          <a:p>
            <a:pPr>
              <a:buNone/>
            </a:pPr>
            <a:endParaRPr lang="nl-NL" dirty="0" smtClean="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humbs.dreamstime.com/z/het-schrijven-van-schacht-met-inktvlek-33304971.jpg"/>
          <p:cNvPicPr>
            <a:picLocks noChangeAspect="1" noChangeArrowheads="1"/>
          </p:cNvPicPr>
          <p:nvPr/>
        </p:nvPicPr>
        <p:blipFill>
          <a:blip r:embed="rId4" cstate="print"/>
          <a:srcRect/>
          <a:stretch>
            <a:fillRect/>
          </a:stretch>
        </p:blipFill>
        <p:spPr bwMode="auto">
          <a:xfrm>
            <a:off x="10949239" y="404668"/>
            <a:ext cx="1242764" cy="906695"/>
          </a:xfrm>
          <a:prstGeom prst="rect">
            <a:avLst/>
          </a:prstGeom>
          <a:noFill/>
        </p:spPr>
      </p:pic>
    </p:spTree>
    <p:extLst>
      <p:ext uri="{BB962C8B-B14F-4D97-AF65-F5344CB8AC3E}">
        <p14:creationId xmlns:p14="http://schemas.microsoft.com/office/powerpoint/2010/main" val="2194847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99456" y="548693"/>
            <a:ext cx="9753600" cy="1154097"/>
          </a:xfrm>
        </p:spPr>
        <p:txBody>
          <a:bodyPr/>
          <a:lstStyle/>
          <a:p>
            <a:endParaRPr lang="nl-NL" dirty="0"/>
          </a:p>
        </p:txBody>
      </p:sp>
      <p:sp>
        <p:nvSpPr>
          <p:cNvPr id="3" name="Tijdelijke aanduiding voor inhoud 2"/>
          <p:cNvSpPr>
            <a:spLocks noGrp="1"/>
          </p:cNvSpPr>
          <p:nvPr>
            <p:ph idx="1"/>
          </p:nvPr>
        </p:nvSpPr>
        <p:spPr>
          <a:xfrm>
            <a:off x="1199456" y="2276880"/>
            <a:ext cx="9753600" cy="3539527"/>
          </a:xfrm>
        </p:spPr>
        <p:txBody>
          <a:bodyPr/>
          <a:lstStyle/>
          <a:p>
            <a:pPr>
              <a:buNone/>
            </a:pPr>
            <a:r>
              <a:rPr lang="nl-NL" dirty="0" smtClean="0"/>
              <a:t>  Deze wet moest een eind maken aan arbeid door kinderen jonger dan 12 jaar. Dit liep niet zo als gepland.</a:t>
            </a:r>
          </a:p>
          <a:p>
            <a:pPr>
              <a:buNone/>
            </a:pPr>
            <a:endParaRPr lang="nl-NL" dirty="0" smtClean="0"/>
          </a:p>
          <a:p>
            <a:pPr>
              <a:buNone/>
            </a:pPr>
            <a:r>
              <a:rPr lang="nl-NL" dirty="0" smtClean="0"/>
              <a:t> In veel landen maakte de leerplicht een eind aan kinderarbeid, in Nederland was dat in 1901 het geval.</a:t>
            </a:r>
          </a:p>
          <a:p>
            <a:endParaRPr lang="nl-NL" dirty="0"/>
          </a:p>
        </p:txBody>
      </p:sp>
      <p:pic>
        <p:nvPicPr>
          <p:cNvPr id="4" name="Picture 2" descr="http://www.dbnl.org/tekst/lint011gesc03_01/lint011gesc03ill09.gif">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4"/>
          </p:cNvPr>
          <p:cNvPicPr>
            <a:picLocks noChangeAspect="1" noChangeArrowheads="1"/>
          </p:cNvPicPr>
          <p:nvPr/>
        </p:nvPicPr>
        <p:blipFill>
          <a:blip r:embed="rId5"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13726996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endParaRPr lang="nl-NL" dirty="0"/>
          </a:p>
        </p:txBody>
      </p:sp>
      <p:sp>
        <p:nvSpPr>
          <p:cNvPr id="3" name="Tijdelijke aanduiding voor inhoud 2"/>
          <p:cNvSpPr>
            <a:spLocks noGrp="1"/>
          </p:cNvSpPr>
          <p:nvPr>
            <p:ph idx="1"/>
          </p:nvPr>
        </p:nvSpPr>
        <p:spPr/>
        <p:txBody>
          <a:bodyPr/>
          <a:lstStyle/>
          <a:p>
            <a:pPr>
              <a:buFont typeface="Courier New" pitchFamily="49" charset="0"/>
              <a:buChar char="o"/>
            </a:pPr>
            <a:r>
              <a:rPr lang="nl-NL" dirty="0" smtClean="0">
                <a:hlinkClick r:id="rId2"/>
              </a:rPr>
              <a:t>http://www.schooltv.nl/video/de-ijzeren-eeuw-de-industriele-revolutie-in-nederland/</a:t>
            </a:r>
            <a:r>
              <a:rPr lang="nl-NL" dirty="0" smtClean="0"/>
              <a:t> </a:t>
            </a:r>
          </a:p>
          <a:p>
            <a:pPr>
              <a:buFont typeface="Courier New" pitchFamily="49" charset="0"/>
              <a:buChar char="o"/>
            </a:pPr>
            <a:endParaRPr lang="nl-NL" dirty="0" smtClean="0"/>
          </a:p>
          <a:p>
            <a:pPr>
              <a:buFont typeface="Courier New" pitchFamily="49" charset="0"/>
              <a:buChar char="o"/>
            </a:pPr>
            <a:r>
              <a:rPr lang="nl-NL" dirty="0" smtClean="0"/>
              <a:t>( bron </a:t>
            </a:r>
            <a:r>
              <a:rPr lang="nl-NL" dirty="0" err="1" smtClean="0"/>
              <a:t>schooltv</a:t>
            </a:r>
            <a:r>
              <a:rPr lang="nl-NL" dirty="0" smtClean="0"/>
              <a:t> de ‘ijzeren eeuw’)</a:t>
            </a:r>
            <a:endParaRPr lang="nl-NL" dirty="0"/>
          </a:p>
        </p:txBody>
      </p:sp>
      <p:pic>
        <p:nvPicPr>
          <p:cNvPr id="4" name="Picture 2" descr="http://www.dbnl.org/tekst/lint011gesc03_01/lint011gesc03ill09.gif">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 t="41488" r="27" b="86"/>
          <a:stretch/>
        </p:blipFill>
        <p:spPr bwMode="auto">
          <a:xfrm>
            <a:off x="0" y="4615555"/>
            <a:ext cx="121920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2.gstatic.com/images?q=tbn:ANd9GcR9V8KSao_0OhsAqWi2tz8rWFO1OoG-oz13Pp8TNsht1IVkt5n4">
            <a:hlinkClick r:id="rId5"/>
          </p:cNvPr>
          <p:cNvPicPr>
            <a:picLocks noChangeAspect="1" noChangeArrowheads="1"/>
          </p:cNvPicPr>
          <p:nvPr/>
        </p:nvPicPr>
        <p:blipFill>
          <a:blip r:embed="rId6" cstate="print"/>
          <a:srcRect/>
          <a:stretch>
            <a:fillRect/>
          </a:stretch>
        </p:blipFill>
        <p:spPr bwMode="auto">
          <a:xfrm>
            <a:off x="10416480" y="404664"/>
            <a:ext cx="1775520" cy="942622"/>
          </a:xfrm>
          <a:prstGeom prst="rect">
            <a:avLst/>
          </a:prstGeom>
          <a:noFill/>
        </p:spPr>
      </p:pic>
    </p:spTree>
    <p:extLst>
      <p:ext uri="{BB962C8B-B14F-4D97-AF65-F5344CB8AC3E}">
        <p14:creationId xmlns:p14="http://schemas.microsoft.com/office/powerpoint/2010/main" val="860621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NL" sz="8000" dirty="0" smtClean="0">
                <a:latin typeface="+mn-lt"/>
              </a:rPr>
              <a:t>Massapers</a:t>
            </a:r>
            <a:endParaRPr lang="nl-NL" sz="8000" dirty="0">
              <a:latin typeface="+mn-lt"/>
            </a:endParaRPr>
          </a:p>
        </p:txBody>
      </p:sp>
      <p:sp>
        <p:nvSpPr>
          <p:cNvPr id="3" name="Ondertitel 2"/>
          <p:cNvSpPr>
            <a:spLocks noGrp="1"/>
          </p:cNvSpPr>
          <p:nvPr>
            <p:ph type="subTitle" idx="1"/>
          </p:nvPr>
        </p:nvSpPr>
        <p:spPr/>
        <p:txBody>
          <a:bodyPr/>
          <a:lstStyle/>
          <a:p>
            <a:r>
              <a:rPr lang="nl-NL" dirty="0" smtClean="0"/>
              <a:t>Gemaakt door </a:t>
            </a:r>
            <a:r>
              <a:rPr lang="nl-NL" dirty="0" err="1" smtClean="0"/>
              <a:t>Suus</a:t>
            </a:r>
            <a:r>
              <a:rPr lang="nl-NL" dirty="0" smtClean="0"/>
              <a:t>, Emma en Anne. </a:t>
            </a:r>
            <a:endParaRPr lang="nl-NL" dirty="0"/>
          </a:p>
        </p:txBody>
      </p:sp>
      <p:pic>
        <p:nvPicPr>
          <p:cNvPr id="5122" name="Picture 2" descr="http://www.mijngelderland.nl/beeld/Canons/Arnhem/21a_Arnh_Courant_april_2008_JdV.JPG"/>
          <p:cNvPicPr>
            <a:picLocks noChangeAspect="1" noChangeArrowheads="1"/>
          </p:cNvPicPr>
          <p:nvPr/>
        </p:nvPicPr>
        <p:blipFill>
          <a:blip r:embed="rId2" cstate="print"/>
          <a:srcRect/>
          <a:stretch>
            <a:fillRect/>
          </a:stretch>
        </p:blipFill>
        <p:spPr bwMode="auto">
          <a:xfrm flipH="1">
            <a:off x="380966" y="214290"/>
            <a:ext cx="3714777" cy="2091884"/>
          </a:xfrm>
          <a:prstGeom prst="rect">
            <a:avLst/>
          </a:prstGeom>
          <a:ln>
            <a:noFill/>
          </a:ln>
          <a:effectLst>
            <a:softEdge rad="112500"/>
          </a:effectLst>
        </p:spPr>
      </p:pic>
      <p:pic>
        <p:nvPicPr>
          <p:cNvPr id="5124" name="Picture 4" descr="http://www.vktv.nl/archief/images/19_1f02.jpg"/>
          <p:cNvPicPr>
            <a:picLocks noChangeAspect="1" noChangeArrowheads="1"/>
          </p:cNvPicPr>
          <p:nvPr/>
        </p:nvPicPr>
        <p:blipFill>
          <a:blip r:embed="rId3" cstate="print"/>
          <a:srcRect/>
          <a:stretch>
            <a:fillRect/>
          </a:stretch>
        </p:blipFill>
        <p:spPr bwMode="auto">
          <a:xfrm>
            <a:off x="4762493" y="357166"/>
            <a:ext cx="3546795" cy="1857388"/>
          </a:xfrm>
          <a:prstGeom prst="rect">
            <a:avLst/>
          </a:prstGeom>
          <a:ln>
            <a:noFill/>
          </a:ln>
          <a:effectLst>
            <a:softEdge rad="112500"/>
          </a:effectLst>
        </p:spPr>
      </p:pic>
      <p:pic>
        <p:nvPicPr>
          <p:cNvPr id="5126" name="Picture 6" descr="http://www.wereldoorlog1418.nl/gasoorlog/images%20haber/Gasaanval%20krant.jpg"/>
          <p:cNvPicPr>
            <a:picLocks noChangeAspect="1" noChangeArrowheads="1"/>
          </p:cNvPicPr>
          <p:nvPr/>
        </p:nvPicPr>
        <p:blipFill>
          <a:blip r:embed="rId4" cstate="print"/>
          <a:srcRect/>
          <a:stretch>
            <a:fillRect/>
          </a:stretch>
        </p:blipFill>
        <p:spPr bwMode="auto">
          <a:xfrm>
            <a:off x="8953521" y="214290"/>
            <a:ext cx="2952771" cy="2190544"/>
          </a:xfrm>
          <a:prstGeom prst="rect">
            <a:avLst/>
          </a:prstGeom>
          <a:ln>
            <a:noFill/>
          </a:ln>
          <a:effectLst>
            <a:softEdge rad="112500"/>
          </a:effectLst>
        </p:spPr>
      </p:pic>
      <p:sp>
        <p:nvSpPr>
          <p:cNvPr id="5132" name="AutoShape 12" descr="https://www.managementsite.nl/wp-content/uploads/2010/08/12542-waarom-kranten-zullen-uitsterven_l.jpg"/>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spTree>
    <p:extLst>
      <p:ext uri="{BB962C8B-B14F-4D97-AF65-F5344CB8AC3E}">
        <p14:creationId xmlns:p14="http://schemas.microsoft.com/office/powerpoint/2010/main" val="3824659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Inhoud </a:t>
            </a:r>
            <a:endParaRPr lang="nl-NL" dirty="0"/>
          </a:p>
        </p:txBody>
      </p:sp>
      <p:sp>
        <p:nvSpPr>
          <p:cNvPr id="3" name="Tijdelijke aanduiding voor inhoud 2"/>
          <p:cNvSpPr>
            <a:spLocks noGrp="1"/>
          </p:cNvSpPr>
          <p:nvPr>
            <p:ph idx="1"/>
          </p:nvPr>
        </p:nvSpPr>
        <p:spPr/>
        <p:txBody>
          <a:bodyPr/>
          <a:lstStyle/>
          <a:p>
            <a:r>
              <a:rPr lang="nl-NL" sz="2200" dirty="0" smtClean="0"/>
              <a:t>Wat is massapers nu eigenlijk?</a:t>
            </a:r>
          </a:p>
          <a:p>
            <a:r>
              <a:rPr lang="nl-NL" sz="2200" dirty="0" smtClean="0"/>
              <a:t>De rijken en de armen</a:t>
            </a:r>
          </a:p>
          <a:p>
            <a:r>
              <a:rPr lang="nl-NL" sz="2200" dirty="0" smtClean="0"/>
              <a:t>Waarom werden kranten goedkoper?</a:t>
            </a:r>
          </a:p>
          <a:p>
            <a:r>
              <a:rPr lang="nl-NL" sz="2200" dirty="0" smtClean="0"/>
              <a:t>De opiniepers &amp; populaire pers</a:t>
            </a:r>
          </a:p>
          <a:p>
            <a:endParaRPr lang="nl-NL" dirty="0"/>
          </a:p>
        </p:txBody>
      </p:sp>
      <p:pic>
        <p:nvPicPr>
          <p:cNvPr id="1028" name="Picture 4" descr="http://www.cultkanaal.nl/Kunst/Eerste%20strip.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3" y="4005077"/>
            <a:ext cx="11626812" cy="271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333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Even een uitleg?</a:t>
            </a:r>
            <a:endParaRPr lang="nl-NL" dirty="0"/>
          </a:p>
        </p:txBody>
      </p:sp>
      <p:pic>
        <p:nvPicPr>
          <p:cNvPr id="8194" name="Picture 2" descr="C:\Users\vangendjes\Downloads\image (1).jpg"/>
          <p:cNvPicPr>
            <a:picLocks noChangeAspect="1" noChangeArrowheads="1"/>
          </p:cNvPicPr>
          <p:nvPr/>
        </p:nvPicPr>
        <p:blipFill>
          <a:blip r:embed="rId2" cstate="print"/>
          <a:srcRect/>
          <a:stretch>
            <a:fillRect/>
          </a:stretch>
        </p:blipFill>
        <p:spPr bwMode="auto">
          <a:xfrm>
            <a:off x="1619221" y="1928815"/>
            <a:ext cx="3524275" cy="1982405"/>
          </a:xfrm>
          <a:prstGeom prst="rect">
            <a:avLst/>
          </a:prstGeom>
          <a:ln>
            <a:noFill/>
          </a:ln>
          <a:effectLst>
            <a:outerShdw blurRad="292100" dist="139700" dir="2700000" algn="tl" rotWithShape="0">
              <a:srgbClr val="333333">
                <a:alpha val="65000"/>
              </a:srgbClr>
            </a:outerShdw>
          </a:effectLst>
        </p:spPr>
      </p:pic>
      <p:pic>
        <p:nvPicPr>
          <p:cNvPr id="5" name="Picture 2" descr="C:\Users\vangendjes\Downloads\image.jpg"/>
          <p:cNvPicPr>
            <a:picLocks noGrp="1" noChangeAspect="1" noChangeArrowheads="1"/>
          </p:cNvPicPr>
          <p:nvPr>
            <p:ph idx="1"/>
          </p:nvPr>
        </p:nvPicPr>
        <p:blipFill>
          <a:blip r:embed="rId3" cstate="print"/>
          <a:srcRect/>
          <a:stretch>
            <a:fillRect/>
          </a:stretch>
        </p:blipFill>
        <p:spPr bwMode="auto">
          <a:xfrm>
            <a:off x="7905771" y="3786190"/>
            <a:ext cx="3854455" cy="21681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801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80">
                                          <p:stCondLst>
                                            <p:cond delay="0"/>
                                          </p:stCondLst>
                                        </p:cTn>
                                        <p:tgtEl>
                                          <p:spTgt spid="8194"/>
                                        </p:tgtEl>
                                      </p:cBhvr>
                                    </p:animEffect>
                                    <p:anim calcmode="lin" valueType="num">
                                      <p:cBhvr>
                                        <p:cTn id="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13" dur="26">
                                          <p:stCondLst>
                                            <p:cond delay="650"/>
                                          </p:stCondLst>
                                        </p:cTn>
                                        <p:tgtEl>
                                          <p:spTgt spid="8194"/>
                                        </p:tgtEl>
                                      </p:cBhvr>
                                      <p:to x="100000" y="60000"/>
                                    </p:animScale>
                                    <p:animScale>
                                      <p:cBhvr>
                                        <p:cTn id="14" dur="166" decel="50000">
                                          <p:stCondLst>
                                            <p:cond delay="676"/>
                                          </p:stCondLst>
                                        </p:cTn>
                                        <p:tgtEl>
                                          <p:spTgt spid="8194"/>
                                        </p:tgtEl>
                                      </p:cBhvr>
                                      <p:to x="100000" y="100000"/>
                                    </p:animScale>
                                    <p:animScale>
                                      <p:cBhvr>
                                        <p:cTn id="15" dur="26">
                                          <p:stCondLst>
                                            <p:cond delay="1312"/>
                                          </p:stCondLst>
                                        </p:cTn>
                                        <p:tgtEl>
                                          <p:spTgt spid="8194"/>
                                        </p:tgtEl>
                                      </p:cBhvr>
                                      <p:to x="100000" y="80000"/>
                                    </p:animScale>
                                    <p:animScale>
                                      <p:cBhvr>
                                        <p:cTn id="16" dur="166" decel="50000">
                                          <p:stCondLst>
                                            <p:cond delay="1338"/>
                                          </p:stCondLst>
                                        </p:cTn>
                                        <p:tgtEl>
                                          <p:spTgt spid="8194"/>
                                        </p:tgtEl>
                                      </p:cBhvr>
                                      <p:to x="100000" y="100000"/>
                                    </p:animScale>
                                    <p:animScale>
                                      <p:cBhvr>
                                        <p:cTn id="17" dur="26">
                                          <p:stCondLst>
                                            <p:cond delay="1642"/>
                                          </p:stCondLst>
                                        </p:cTn>
                                        <p:tgtEl>
                                          <p:spTgt spid="8194"/>
                                        </p:tgtEl>
                                      </p:cBhvr>
                                      <p:to x="100000" y="90000"/>
                                    </p:animScale>
                                    <p:animScale>
                                      <p:cBhvr>
                                        <p:cTn id="18" dur="166" decel="50000">
                                          <p:stCondLst>
                                            <p:cond delay="1668"/>
                                          </p:stCondLst>
                                        </p:cTn>
                                        <p:tgtEl>
                                          <p:spTgt spid="8194"/>
                                        </p:tgtEl>
                                      </p:cBhvr>
                                      <p:to x="100000" y="100000"/>
                                    </p:animScale>
                                    <p:animScale>
                                      <p:cBhvr>
                                        <p:cTn id="19" dur="26">
                                          <p:stCondLst>
                                            <p:cond delay="1808"/>
                                          </p:stCondLst>
                                        </p:cTn>
                                        <p:tgtEl>
                                          <p:spTgt spid="8194"/>
                                        </p:tgtEl>
                                      </p:cBhvr>
                                      <p:to x="100000" y="95000"/>
                                    </p:animScale>
                                    <p:animScale>
                                      <p:cBhvr>
                                        <p:cTn id="20" dur="166" decel="50000">
                                          <p:stCondLst>
                                            <p:cond delay="1834"/>
                                          </p:stCondLst>
                                        </p:cTn>
                                        <p:tgtEl>
                                          <p:spTgt spid="819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75" y="607172"/>
            <a:ext cx="7908031" cy="6186309"/>
          </a:xfrm>
          <a:prstGeom prst="rect">
            <a:avLst/>
          </a:prstGeom>
          <a:noFill/>
        </p:spPr>
        <p:txBody>
          <a:bodyPr wrap="square" rtlCol="0">
            <a:spAutoFit/>
          </a:bodyPr>
          <a:lstStyle/>
          <a:p>
            <a:r>
              <a:rPr lang="nl-NL" sz="2200" dirty="0" smtClean="0">
                <a:solidFill>
                  <a:schemeClr val="bg1"/>
                </a:solidFill>
              </a:rPr>
              <a:t>Waarom ontstaat er in de 19</a:t>
            </a:r>
            <a:r>
              <a:rPr lang="nl-NL" sz="2200" baseline="30000" dirty="0" smtClean="0">
                <a:solidFill>
                  <a:schemeClr val="bg1"/>
                </a:solidFill>
              </a:rPr>
              <a:t>e</a:t>
            </a:r>
            <a:r>
              <a:rPr lang="nl-NL" sz="2200" dirty="0" smtClean="0">
                <a:solidFill>
                  <a:schemeClr val="bg1"/>
                </a:solidFill>
              </a:rPr>
              <a:t> eeuw een industriële samenleving?</a:t>
            </a:r>
          </a:p>
          <a:p>
            <a:endParaRPr lang="nl-NL" sz="2200" dirty="0" smtClean="0">
              <a:solidFill>
                <a:schemeClr val="bg1"/>
              </a:solidFill>
            </a:endParaRPr>
          </a:p>
          <a:p>
            <a:endParaRPr lang="nl-NL" sz="2200" u="sng" dirty="0">
              <a:solidFill>
                <a:schemeClr val="bg1"/>
              </a:solidFill>
            </a:endParaRPr>
          </a:p>
          <a:p>
            <a:pPr marL="342900" indent="-342900">
              <a:buFont typeface="Arial" panose="020B0604020202020204" pitchFamily="34" charset="0"/>
              <a:buChar char="•"/>
            </a:pPr>
            <a:r>
              <a:rPr lang="nl-NL" sz="2200" u="sng" dirty="0" smtClean="0">
                <a:solidFill>
                  <a:schemeClr val="bg1"/>
                </a:solidFill>
              </a:rPr>
              <a:t>Uitvindingen </a:t>
            </a:r>
            <a:r>
              <a:rPr lang="nl-NL" sz="2200" dirty="0" smtClean="0">
                <a:solidFill>
                  <a:schemeClr val="bg1"/>
                </a:solidFill>
              </a:rPr>
              <a:t>die leiden tot machines die sneller en zwaarder werk doen.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Energiebronnen</a:t>
            </a:r>
            <a:r>
              <a:rPr lang="nl-NL" sz="2200" dirty="0" smtClean="0">
                <a:solidFill>
                  <a:schemeClr val="bg1"/>
                </a:solidFill>
              </a:rPr>
              <a:t>: kolen, gas en olie waarop machines kunnen werken.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Grondstoffen</a:t>
            </a:r>
            <a:r>
              <a:rPr lang="nl-NL" sz="2200" dirty="0" smtClean="0">
                <a:solidFill>
                  <a:schemeClr val="bg1"/>
                </a:solidFill>
              </a:rPr>
              <a:t>: die kunnen worden omgezet tot producten. Bijv. katoen wordt kleding. </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Veel kapitaal: </a:t>
            </a:r>
            <a:r>
              <a:rPr lang="nl-NL" sz="2200" dirty="0" smtClean="0">
                <a:solidFill>
                  <a:schemeClr val="bg1"/>
                </a:solidFill>
              </a:rPr>
              <a:t>banken en rijke kooplieden investeren in nieuwe machines en fabrieken.</a:t>
            </a:r>
          </a:p>
          <a:p>
            <a:endParaRPr lang="nl-NL" sz="2200" dirty="0" smtClean="0">
              <a:solidFill>
                <a:schemeClr val="bg1"/>
              </a:solidFill>
            </a:endParaRPr>
          </a:p>
          <a:p>
            <a:pPr marL="342900" indent="-342900">
              <a:buFont typeface="Arial" panose="020B0604020202020204" pitchFamily="34" charset="0"/>
              <a:buChar char="•"/>
            </a:pPr>
            <a:r>
              <a:rPr lang="nl-NL" sz="2200" u="sng" dirty="0" smtClean="0">
                <a:solidFill>
                  <a:schemeClr val="bg1"/>
                </a:solidFill>
              </a:rPr>
              <a:t>Arbeidskrachten</a:t>
            </a:r>
            <a:r>
              <a:rPr lang="nl-NL" sz="2200" dirty="0" smtClean="0">
                <a:solidFill>
                  <a:schemeClr val="bg1"/>
                </a:solidFill>
              </a:rPr>
              <a:t>: meer mensen kunnen in de fabrieken werken.</a:t>
            </a:r>
          </a:p>
          <a:p>
            <a:endParaRPr lang="nl-NL" sz="2200" dirty="0">
              <a:solidFill>
                <a:schemeClr val="bg1"/>
              </a:solidFill>
            </a:endParaRPr>
          </a:p>
          <a:p>
            <a:endParaRPr lang="nl-NL" sz="2200" dirty="0">
              <a:solidFill>
                <a:schemeClr val="bg1"/>
              </a:solidFill>
            </a:endParaRPr>
          </a:p>
        </p:txBody>
      </p:sp>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987607" y="6198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7447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is massapers?</a:t>
            </a:r>
            <a:endParaRPr lang="nl-NL" dirty="0"/>
          </a:p>
        </p:txBody>
      </p:sp>
      <p:sp>
        <p:nvSpPr>
          <p:cNvPr id="3" name="Tijdelijke aanduiding voor inhoud 2"/>
          <p:cNvSpPr>
            <a:spLocks noGrp="1"/>
          </p:cNvSpPr>
          <p:nvPr>
            <p:ph idx="1"/>
          </p:nvPr>
        </p:nvSpPr>
        <p:spPr/>
        <p:txBody>
          <a:bodyPr>
            <a:normAutofit/>
          </a:bodyPr>
          <a:lstStyle/>
          <a:p>
            <a:pPr>
              <a:buNone/>
            </a:pPr>
            <a:r>
              <a:rPr lang="nl-NL" sz="2200" dirty="0" smtClean="0"/>
              <a:t>	Massapers is een krant die je vervolgens meerdere keren bedrukt. Tot wel 1000 of meerdere keren. Deze kun je kopen in de winkel. Zo wordt er veel informatie verspreid. Ook worden er dingen verspreid die iedereen moet weten.</a:t>
            </a:r>
          </a:p>
          <a:p>
            <a:pPr>
              <a:buNone/>
            </a:pPr>
            <a:endParaRPr lang="nl-NL" dirty="0" smtClean="0"/>
          </a:p>
          <a:p>
            <a:endParaRPr lang="nl-NL" sz="2200" dirty="0" smtClean="0">
              <a:solidFill>
                <a:srgbClr val="FFFF00"/>
              </a:solidFill>
            </a:endParaRPr>
          </a:p>
          <a:p>
            <a:endParaRPr lang="nl-NL" sz="2200" dirty="0" smtClean="0"/>
          </a:p>
          <a:p>
            <a:r>
              <a:rPr lang="nl-NL" sz="2200" dirty="0" smtClean="0"/>
              <a:t>Massapers: Een krant die je vervolgens meerdere keren bedrukt, en daarna wordt verspreid.</a:t>
            </a:r>
            <a:endParaRPr lang="nl-NL" sz="2200" dirty="0"/>
          </a:p>
        </p:txBody>
      </p:sp>
      <p:pic>
        <p:nvPicPr>
          <p:cNvPr id="1026" name="Picture 2" descr="C:\Users\vangendjes\Downloads\image.jpg"/>
          <p:cNvPicPr>
            <a:picLocks noChangeAspect="1" noChangeArrowheads="1"/>
          </p:cNvPicPr>
          <p:nvPr/>
        </p:nvPicPr>
        <p:blipFill>
          <a:blip r:embed="rId2" cstate="print"/>
          <a:srcRect/>
          <a:stretch>
            <a:fillRect/>
          </a:stretch>
        </p:blipFill>
        <p:spPr bwMode="auto">
          <a:xfrm>
            <a:off x="4943872" y="4797152"/>
            <a:ext cx="2298176" cy="1292724"/>
          </a:xfrm>
          <a:prstGeom prst="rect">
            <a:avLst/>
          </a:prstGeom>
          <a:noFill/>
        </p:spPr>
      </p:pic>
      <p:pic>
        <p:nvPicPr>
          <p:cNvPr id="1027" name="Picture 3" descr="C:\Users\vangendjes\Downloads\image (1).jpg"/>
          <p:cNvPicPr>
            <a:picLocks noChangeAspect="1" noChangeArrowheads="1"/>
          </p:cNvPicPr>
          <p:nvPr/>
        </p:nvPicPr>
        <p:blipFill>
          <a:blip r:embed="rId3" cstate="print"/>
          <a:srcRect/>
          <a:stretch>
            <a:fillRect/>
          </a:stretch>
        </p:blipFill>
        <p:spPr bwMode="auto">
          <a:xfrm>
            <a:off x="9168343" y="2852943"/>
            <a:ext cx="2124796" cy="1195197"/>
          </a:xfrm>
          <a:prstGeom prst="rect">
            <a:avLst/>
          </a:prstGeom>
          <a:noFill/>
        </p:spPr>
      </p:pic>
    </p:spTree>
    <p:extLst>
      <p:ext uri="{BB962C8B-B14F-4D97-AF65-F5344CB8AC3E}">
        <p14:creationId xmlns:p14="http://schemas.microsoft.com/office/powerpoint/2010/main" val="3138522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Massapers </a:t>
            </a:r>
            <a:endParaRPr lang="nl-NL" dirty="0"/>
          </a:p>
        </p:txBody>
      </p:sp>
      <p:sp>
        <p:nvSpPr>
          <p:cNvPr id="3" name="Tijdelijke aanduiding voor inhoud 2"/>
          <p:cNvSpPr>
            <a:spLocks noGrp="1"/>
          </p:cNvSpPr>
          <p:nvPr>
            <p:ph idx="1"/>
          </p:nvPr>
        </p:nvSpPr>
        <p:spPr/>
        <p:txBody>
          <a:bodyPr/>
          <a:lstStyle/>
          <a:p>
            <a:r>
              <a:rPr lang="nl-NL" sz="2200" dirty="0" smtClean="0"/>
              <a:t>Al vanaf de 17</a:t>
            </a:r>
            <a:r>
              <a:rPr lang="nl-NL" sz="2200" baseline="30000" dirty="0" smtClean="0"/>
              <a:t>e</a:t>
            </a:r>
            <a:r>
              <a:rPr lang="nl-NL" sz="2200" dirty="0" smtClean="0"/>
              <a:t> eeuw verschenen in veel West-Europese steden iedere week of iedere dag, nieuwe kranten. </a:t>
            </a:r>
            <a:br>
              <a:rPr lang="nl-NL" sz="2200" dirty="0" smtClean="0"/>
            </a:br>
            <a:endParaRPr lang="nl-NL" sz="2200" dirty="0" smtClean="0"/>
          </a:p>
          <a:p>
            <a:r>
              <a:rPr lang="nl-NL" sz="2200" dirty="0" smtClean="0"/>
              <a:t>Maar alleen de bovenlaag van de bevolking kon lezen en het betalen. </a:t>
            </a:r>
            <a:br>
              <a:rPr lang="nl-NL" sz="2200" dirty="0" smtClean="0"/>
            </a:br>
            <a:r>
              <a:rPr lang="nl-NL" sz="2200" dirty="0" smtClean="0"/>
              <a:t>Deze eerste kranten gaven voornamelijk economische en politieke berichten door. </a:t>
            </a:r>
          </a:p>
          <a:p>
            <a:endParaRPr lang="nl-NL" dirty="0"/>
          </a:p>
        </p:txBody>
      </p:sp>
      <p:pic>
        <p:nvPicPr>
          <p:cNvPr id="6146" name="Picture 2" descr="C:\Users\vangendjes\Downloads\image (1).jpg"/>
          <p:cNvPicPr>
            <a:picLocks noChangeAspect="1" noChangeArrowheads="1"/>
          </p:cNvPicPr>
          <p:nvPr/>
        </p:nvPicPr>
        <p:blipFill>
          <a:blip r:embed="rId2" cstate="print"/>
          <a:srcRect/>
          <a:stretch>
            <a:fillRect/>
          </a:stretch>
        </p:blipFill>
        <p:spPr bwMode="auto">
          <a:xfrm>
            <a:off x="8592277" y="3857640"/>
            <a:ext cx="2349488" cy="1321587"/>
          </a:xfrm>
          <a:prstGeom prst="rect">
            <a:avLst/>
          </a:prstGeom>
          <a:noFill/>
        </p:spPr>
      </p:pic>
    </p:spTree>
    <p:extLst>
      <p:ext uri="{BB962C8B-B14F-4D97-AF65-F5344CB8AC3E}">
        <p14:creationId xmlns:p14="http://schemas.microsoft.com/office/powerpoint/2010/main" val="4244286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rijken &amp; de armen</a:t>
            </a:r>
            <a:endParaRPr lang="nl-NL" dirty="0"/>
          </a:p>
        </p:txBody>
      </p:sp>
      <p:sp>
        <p:nvSpPr>
          <p:cNvPr id="3" name="Tijdelijke aanduiding voor inhoud 2"/>
          <p:cNvSpPr>
            <a:spLocks noGrp="1"/>
          </p:cNvSpPr>
          <p:nvPr>
            <p:ph idx="1"/>
          </p:nvPr>
        </p:nvSpPr>
        <p:spPr/>
        <p:txBody>
          <a:bodyPr>
            <a:normAutofit/>
          </a:bodyPr>
          <a:lstStyle/>
          <a:p>
            <a:r>
              <a:rPr lang="nl-NL" sz="2200" dirty="0" smtClean="0"/>
              <a:t> De meeste mensen in de 19</a:t>
            </a:r>
            <a:r>
              <a:rPr lang="nl-NL" sz="2200" baseline="30000" dirty="0" smtClean="0"/>
              <a:t>e</a:t>
            </a:r>
            <a:r>
              <a:rPr lang="nl-NL" sz="2200" dirty="0" smtClean="0"/>
              <a:t> eeuw lazen geen kranten, ze waren te arm</a:t>
            </a:r>
          </a:p>
          <a:p>
            <a:r>
              <a:rPr lang="nl-NL" sz="2200" dirty="0" smtClean="0"/>
              <a:t>Door belastingen te heffen op papier en advertenties zorgden regeringen dat kranten te duur bleven </a:t>
            </a:r>
            <a:endParaRPr lang="nl-NL" sz="2200" dirty="0"/>
          </a:p>
        </p:txBody>
      </p:sp>
      <p:pic>
        <p:nvPicPr>
          <p:cNvPr id="19458" name="Picture 2" descr="http://upload.wikimedia.org/wikipedia/commons/a/ae/Bartholomeus_van_der_Helst_-_Gerard_Andriesz_Bicker.jpg"/>
          <p:cNvPicPr>
            <a:picLocks noChangeAspect="1" noChangeArrowheads="1"/>
          </p:cNvPicPr>
          <p:nvPr/>
        </p:nvPicPr>
        <p:blipFill>
          <a:blip r:embed="rId2" cstate="print"/>
          <a:srcRect/>
          <a:stretch>
            <a:fillRect/>
          </a:stretch>
        </p:blipFill>
        <p:spPr bwMode="auto">
          <a:xfrm>
            <a:off x="2190731" y="3357562"/>
            <a:ext cx="3160735" cy="3143272"/>
          </a:xfrm>
          <a:prstGeom prst="rect">
            <a:avLst/>
          </a:prstGeom>
          <a:ln>
            <a:noFill/>
          </a:ln>
          <a:effectLst>
            <a:softEdge rad="112500"/>
          </a:effectLst>
        </p:spPr>
      </p:pic>
      <p:cxnSp>
        <p:nvCxnSpPr>
          <p:cNvPr id="6" name="Gebogen verbindingslijn 5"/>
          <p:cNvCxnSpPr/>
          <p:nvPr/>
        </p:nvCxnSpPr>
        <p:spPr>
          <a:xfrm>
            <a:off x="5715000" y="4143380"/>
            <a:ext cx="1905013" cy="1214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9460" name="Picture 4" descr="http://www.verreverwanten.nl/plaatjes/etenendrinken/23_ned_fc11.jpg"/>
          <p:cNvPicPr>
            <a:picLocks noChangeAspect="1" noChangeArrowheads="1"/>
          </p:cNvPicPr>
          <p:nvPr/>
        </p:nvPicPr>
        <p:blipFill>
          <a:blip r:embed="rId3" cstate="print"/>
          <a:srcRect/>
          <a:stretch>
            <a:fillRect/>
          </a:stretch>
        </p:blipFill>
        <p:spPr bwMode="auto">
          <a:xfrm>
            <a:off x="7897101" y="4714897"/>
            <a:ext cx="4294899" cy="1523997"/>
          </a:xfrm>
          <a:prstGeom prst="rect">
            <a:avLst/>
          </a:prstGeom>
          <a:ln>
            <a:noFill/>
          </a:ln>
          <a:effectLst>
            <a:softEdge rad="112500"/>
          </a:effectLst>
        </p:spPr>
      </p:pic>
      <p:pic>
        <p:nvPicPr>
          <p:cNvPr id="7170" name="Picture 2" descr="C:\Users\vangendjes\Downloads\image (1).jpg"/>
          <p:cNvPicPr>
            <a:picLocks noChangeAspect="1" noChangeArrowheads="1"/>
          </p:cNvPicPr>
          <p:nvPr/>
        </p:nvPicPr>
        <p:blipFill>
          <a:blip r:embed="rId4" cstate="print"/>
          <a:srcRect/>
          <a:stretch>
            <a:fillRect/>
          </a:stretch>
        </p:blipFill>
        <p:spPr bwMode="auto">
          <a:xfrm>
            <a:off x="9756298" y="260648"/>
            <a:ext cx="1912105" cy="1075560"/>
          </a:xfrm>
          <a:prstGeom prst="rect">
            <a:avLst/>
          </a:prstGeom>
          <a:noFill/>
        </p:spPr>
      </p:pic>
    </p:spTree>
    <p:extLst>
      <p:ext uri="{BB962C8B-B14F-4D97-AF65-F5344CB8AC3E}">
        <p14:creationId xmlns:p14="http://schemas.microsoft.com/office/powerpoint/2010/main" val="5386446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rijken &amp; de armen</a:t>
            </a:r>
            <a:endParaRPr lang="nl-NL" dirty="0"/>
          </a:p>
        </p:txBody>
      </p:sp>
      <p:sp>
        <p:nvSpPr>
          <p:cNvPr id="3" name="Tijdelijke aanduiding voor inhoud 2"/>
          <p:cNvSpPr>
            <a:spLocks noGrp="1"/>
          </p:cNvSpPr>
          <p:nvPr>
            <p:ph idx="1"/>
          </p:nvPr>
        </p:nvSpPr>
        <p:spPr/>
        <p:txBody>
          <a:bodyPr/>
          <a:lstStyle/>
          <a:p>
            <a:r>
              <a:rPr lang="nl-NL" sz="2200" dirty="0" smtClean="0"/>
              <a:t>De meeste mensen hadden niet genoeg geld om naar school te gaan, werden dus niet goed opgeleid en konden niet lezen.</a:t>
            </a:r>
          </a:p>
          <a:p>
            <a:r>
              <a:rPr lang="nl-NL" sz="2200" dirty="0" smtClean="0"/>
              <a:t>De regeringen waren bang dat de arme mensen door de kranten op verkeerde ideeën werden gebracht.</a:t>
            </a:r>
          </a:p>
          <a:p>
            <a:pPr>
              <a:buNone/>
            </a:pPr>
            <a:endParaRPr lang="nl-NL" sz="2200" dirty="0">
              <a:solidFill>
                <a:srgbClr val="FFFF00"/>
              </a:solidFill>
            </a:endParaRPr>
          </a:p>
        </p:txBody>
      </p:sp>
      <p:pic>
        <p:nvPicPr>
          <p:cNvPr id="2050" name="Picture 2" descr="C:\Users\vangendjes\Downloads\image.jpg"/>
          <p:cNvPicPr>
            <a:picLocks noChangeAspect="1" noChangeArrowheads="1"/>
          </p:cNvPicPr>
          <p:nvPr/>
        </p:nvPicPr>
        <p:blipFill>
          <a:blip r:embed="rId2" cstate="print"/>
          <a:srcRect/>
          <a:stretch>
            <a:fillRect/>
          </a:stretch>
        </p:blipFill>
        <p:spPr bwMode="auto">
          <a:xfrm>
            <a:off x="7119905" y="2780928"/>
            <a:ext cx="2667019" cy="1500198"/>
          </a:xfrm>
          <a:prstGeom prst="rect">
            <a:avLst/>
          </a:prstGeom>
          <a:noFill/>
        </p:spPr>
      </p:pic>
    </p:spTree>
    <p:extLst>
      <p:ext uri="{BB962C8B-B14F-4D97-AF65-F5344CB8AC3E}">
        <p14:creationId xmlns:p14="http://schemas.microsoft.com/office/powerpoint/2010/main" val="11187670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Kranten </a:t>
            </a:r>
            <a:endParaRPr lang="nl-NL" dirty="0"/>
          </a:p>
        </p:txBody>
      </p:sp>
      <p:sp>
        <p:nvSpPr>
          <p:cNvPr id="3" name="Tijdelijke aanduiding voor inhoud 2"/>
          <p:cNvSpPr>
            <a:spLocks noGrp="1"/>
          </p:cNvSpPr>
          <p:nvPr>
            <p:ph idx="1"/>
          </p:nvPr>
        </p:nvSpPr>
        <p:spPr/>
        <p:txBody>
          <a:bodyPr/>
          <a:lstStyle/>
          <a:p>
            <a:r>
              <a:rPr lang="nl-NL" dirty="0" smtClean="0"/>
              <a:t>1860</a:t>
            </a:r>
          </a:p>
          <a:p>
            <a:r>
              <a:rPr lang="nl-NL" dirty="0" smtClean="0"/>
              <a:t>1994</a:t>
            </a:r>
          </a:p>
          <a:p>
            <a:r>
              <a:rPr lang="nl-NL" dirty="0" smtClean="0"/>
              <a:t>2015</a:t>
            </a:r>
            <a:endParaRPr lang="nl-NL" dirty="0"/>
          </a:p>
        </p:txBody>
      </p:sp>
      <p:pic>
        <p:nvPicPr>
          <p:cNvPr id="24578" name="Picture 2" descr="https://static.coret.org/img/go/krant/1860/10/ddd010240554mpeg21.jpg"/>
          <p:cNvPicPr>
            <a:picLocks noChangeAspect="1" noChangeArrowheads="1"/>
          </p:cNvPicPr>
          <p:nvPr/>
        </p:nvPicPr>
        <p:blipFill>
          <a:blip r:embed="rId2" cstate="print"/>
          <a:srcRect/>
          <a:stretch>
            <a:fillRect/>
          </a:stretch>
        </p:blipFill>
        <p:spPr bwMode="auto">
          <a:xfrm>
            <a:off x="2735628" y="1354888"/>
            <a:ext cx="2372117" cy="2794379"/>
          </a:xfrm>
          <a:prstGeom prst="rect">
            <a:avLst/>
          </a:prstGeom>
          <a:ln>
            <a:noFill/>
          </a:ln>
          <a:effectLst>
            <a:softEdge rad="112500"/>
          </a:effectLst>
        </p:spPr>
      </p:pic>
      <p:pic>
        <p:nvPicPr>
          <p:cNvPr id="24580" name="Picture 4" descr="https://www.villamedia.nl/images/uploads/telegraaf_tvgids_anp.jpg"/>
          <p:cNvPicPr>
            <a:picLocks noChangeAspect="1" noChangeArrowheads="1"/>
          </p:cNvPicPr>
          <p:nvPr/>
        </p:nvPicPr>
        <p:blipFill>
          <a:blip r:embed="rId3" cstate="print"/>
          <a:srcRect/>
          <a:stretch>
            <a:fillRect/>
          </a:stretch>
        </p:blipFill>
        <p:spPr bwMode="auto">
          <a:xfrm>
            <a:off x="8182122" y="4218870"/>
            <a:ext cx="3177753" cy="1586394"/>
          </a:xfrm>
          <a:prstGeom prst="rect">
            <a:avLst/>
          </a:prstGeom>
          <a:ln>
            <a:noFill/>
          </a:ln>
          <a:effectLst>
            <a:softEdge rad="112500"/>
          </a:effectLst>
        </p:spPr>
      </p:pic>
      <p:pic>
        <p:nvPicPr>
          <p:cNvPr id="24582" name="Picture 6" descr="http://www.internationaaljeugdtoernooi.nl/media/65296/1994-05-25%20-%20zet%20die%20organisatie%20nou%20eens%20neer.jpg"/>
          <p:cNvPicPr>
            <a:picLocks noChangeAspect="1" noChangeArrowheads="1"/>
          </p:cNvPicPr>
          <p:nvPr/>
        </p:nvPicPr>
        <p:blipFill>
          <a:blip r:embed="rId4" cstate="print"/>
          <a:srcRect/>
          <a:stretch>
            <a:fillRect/>
          </a:stretch>
        </p:blipFill>
        <p:spPr bwMode="auto">
          <a:xfrm>
            <a:off x="5423925" y="2772792"/>
            <a:ext cx="2677659" cy="2169800"/>
          </a:xfrm>
          <a:prstGeom prst="rect">
            <a:avLst/>
          </a:prstGeom>
          <a:ln>
            <a:noFill/>
          </a:ln>
          <a:effectLst>
            <a:softEdge rad="112500"/>
          </a:effectLst>
        </p:spPr>
      </p:pic>
    </p:spTree>
    <p:extLst>
      <p:ext uri="{BB962C8B-B14F-4D97-AF65-F5344CB8AC3E}">
        <p14:creationId xmlns:p14="http://schemas.microsoft.com/office/powerpoint/2010/main" val="13390937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38217" y="642918"/>
            <a:ext cx="9010675" cy="1143000"/>
          </a:xfrm>
        </p:spPr>
        <p:txBody>
          <a:bodyPr>
            <a:normAutofit/>
          </a:bodyPr>
          <a:lstStyle/>
          <a:p>
            <a:pPr algn="l"/>
            <a:r>
              <a:rPr lang="nl-NL" dirty="0" smtClean="0"/>
              <a:t>De kranten werden goedkoper</a:t>
            </a:r>
            <a:endParaRPr lang="nl-NL" dirty="0"/>
          </a:p>
        </p:txBody>
      </p:sp>
      <p:sp>
        <p:nvSpPr>
          <p:cNvPr id="3" name="Tijdelijke aanduiding voor inhoud 2"/>
          <p:cNvSpPr>
            <a:spLocks noGrp="1"/>
          </p:cNvSpPr>
          <p:nvPr>
            <p:ph idx="1"/>
          </p:nvPr>
        </p:nvSpPr>
        <p:spPr>
          <a:xfrm>
            <a:off x="952464" y="1928803"/>
            <a:ext cx="8820173" cy="4525963"/>
          </a:xfrm>
        </p:spPr>
        <p:txBody>
          <a:bodyPr>
            <a:normAutofit/>
          </a:bodyPr>
          <a:lstStyle/>
          <a:p>
            <a:pPr>
              <a:buNone/>
            </a:pPr>
            <a:r>
              <a:rPr lang="nl-NL" sz="2000" dirty="0" smtClean="0">
                <a:solidFill>
                  <a:srgbClr val="FFFF00"/>
                </a:solidFill>
              </a:rPr>
              <a:t>	</a:t>
            </a:r>
            <a:r>
              <a:rPr lang="nl-NL" sz="2000" dirty="0" smtClean="0"/>
              <a:t>Aan het einde van de 19</a:t>
            </a:r>
            <a:r>
              <a:rPr lang="nl-NL" sz="2000" baseline="30000" dirty="0" smtClean="0"/>
              <a:t>de</a:t>
            </a:r>
            <a:r>
              <a:rPr lang="nl-NL" sz="2000" dirty="0" smtClean="0"/>
              <a:t> eeuw werden kranten goedkoper. Dat kwam door twee dingen:</a:t>
            </a:r>
          </a:p>
          <a:p>
            <a:pPr>
              <a:buNone/>
            </a:pPr>
            <a:endParaRPr lang="nl-NL" sz="2000" dirty="0" smtClean="0"/>
          </a:p>
          <a:p>
            <a:pPr lvl="0"/>
            <a:r>
              <a:rPr lang="nl-NL" sz="2000" dirty="0" smtClean="0"/>
              <a:t>Er werden allerlei uitvindingen gedaan voor het drukken;</a:t>
            </a:r>
          </a:p>
          <a:p>
            <a:r>
              <a:rPr lang="nl-NL" sz="2000" dirty="0" smtClean="0"/>
              <a:t>Je hoefde voor de kranten geen belasting meer te betalen. </a:t>
            </a:r>
          </a:p>
          <a:p>
            <a:endParaRPr lang="nl-NL" sz="2000" dirty="0" smtClean="0">
              <a:solidFill>
                <a:srgbClr val="FFFF00"/>
              </a:solidFill>
            </a:endParaRPr>
          </a:p>
          <a:p>
            <a:pPr>
              <a:buNone/>
            </a:pPr>
            <a:r>
              <a:rPr lang="nl-NL" sz="2000" dirty="0" smtClean="0">
                <a:solidFill>
                  <a:srgbClr val="FFFF00"/>
                </a:solidFill>
              </a:rPr>
              <a:t>  	</a:t>
            </a:r>
          </a:p>
          <a:p>
            <a:pPr>
              <a:buNone/>
            </a:pPr>
            <a:endParaRPr lang="nl-NL" sz="2000" dirty="0" smtClean="0">
              <a:solidFill>
                <a:srgbClr val="FFFF00"/>
              </a:solidFill>
            </a:endParaRPr>
          </a:p>
          <a:p>
            <a:pPr>
              <a:buNone/>
            </a:pPr>
            <a:endParaRPr lang="nl-NL" sz="2000" dirty="0" smtClean="0">
              <a:solidFill>
                <a:srgbClr val="FFFF00"/>
              </a:solidFill>
            </a:endParaRPr>
          </a:p>
          <a:p>
            <a:pPr>
              <a:buNone/>
            </a:pPr>
            <a:endParaRPr lang="nl-NL" sz="2000" dirty="0" smtClean="0">
              <a:solidFill>
                <a:srgbClr val="FFFF00"/>
              </a:solidFill>
            </a:endParaRPr>
          </a:p>
          <a:p>
            <a:pPr>
              <a:buNone/>
            </a:pPr>
            <a:r>
              <a:rPr lang="nl-NL" sz="2000" dirty="0" smtClean="0">
                <a:solidFill>
                  <a:srgbClr val="FFFF00"/>
                </a:solidFill>
              </a:rPr>
              <a:t>	</a:t>
            </a:r>
            <a:r>
              <a:rPr lang="nl-NL" sz="2000" dirty="0" smtClean="0"/>
              <a:t>Want steeds meer mensen wilden onderwijs en een goedkope krant voor iedereen</a:t>
            </a:r>
            <a:endParaRPr lang="nl-NL" sz="2000" dirty="0"/>
          </a:p>
        </p:txBody>
      </p:sp>
      <p:pic>
        <p:nvPicPr>
          <p:cNvPr id="3074" name="Picture 2" descr="C:\Users\vangendjes\Downloads\image.jpg"/>
          <p:cNvPicPr>
            <a:picLocks noChangeAspect="1" noChangeArrowheads="1"/>
          </p:cNvPicPr>
          <p:nvPr/>
        </p:nvPicPr>
        <p:blipFill>
          <a:blip r:embed="rId2" cstate="print"/>
          <a:srcRect/>
          <a:stretch>
            <a:fillRect/>
          </a:stretch>
        </p:blipFill>
        <p:spPr bwMode="auto">
          <a:xfrm>
            <a:off x="1432166" y="3789053"/>
            <a:ext cx="1904983" cy="1071553"/>
          </a:xfrm>
          <a:prstGeom prst="rect">
            <a:avLst/>
          </a:prstGeom>
          <a:noFill/>
        </p:spPr>
      </p:pic>
      <p:pic>
        <p:nvPicPr>
          <p:cNvPr id="3075" name="Picture 3" descr="C:\Users\vangendjes\Downloads\image (1).jpg"/>
          <p:cNvPicPr>
            <a:picLocks noChangeAspect="1" noChangeArrowheads="1"/>
          </p:cNvPicPr>
          <p:nvPr/>
        </p:nvPicPr>
        <p:blipFill>
          <a:blip r:embed="rId3" cstate="print"/>
          <a:srcRect/>
          <a:stretch>
            <a:fillRect/>
          </a:stretch>
        </p:blipFill>
        <p:spPr bwMode="auto">
          <a:xfrm>
            <a:off x="9072331" y="5500702"/>
            <a:ext cx="2063736" cy="1160852"/>
          </a:xfrm>
          <a:prstGeom prst="rect">
            <a:avLst/>
          </a:prstGeom>
          <a:noFill/>
        </p:spPr>
      </p:pic>
    </p:spTree>
    <p:extLst>
      <p:ext uri="{BB962C8B-B14F-4D97-AF65-F5344CB8AC3E}">
        <p14:creationId xmlns:p14="http://schemas.microsoft.com/office/powerpoint/2010/main" val="161987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Vroeger &amp; nu </a:t>
            </a:r>
            <a:endParaRPr lang="nl-NL" dirty="0"/>
          </a:p>
        </p:txBody>
      </p:sp>
      <p:sp>
        <p:nvSpPr>
          <p:cNvPr id="3" name="Tijdelijke aanduiding voor inhoud 2"/>
          <p:cNvSpPr>
            <a:spLocks noGrp="1"/>
          </p:cNvSpPr>
          <p:nvPr>
            <p:ph idx="1"/>
          </p:nvPr>
        </p:nvSpPr>
        <p:spPr/>
        <p:txBody>
          <a:bodyPr/>
          <a:lstStyle/>
          <a:p>
            <a:endParaRPr lang="nl-NL" dirty="0"/>
          </a:p>
        </p:txBody>
      </p:sp>
      <p:sp>
        <p:nvSpPr>
          <p:cNvPr id="9218" name="AutoShape 2" descr="Afbeeldingsresultaat voor drukper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pic>
        <p:nvPicPr>
          <p:cNvPr id="9220" name="Picture 4" descr="http://resolver.kb.nl/resolve?urn=urn:gvn:SFA03:SFA022813046&amp;role=image&amp;size=variable"/>
          <p:cNvPicPr>
            <a:picLocks noChangeAspect="1" noChangeArrowheads="1"/>
          </p:cNvPicPr>
          <p:nvPr/>
        </p:nvPicPr>
        <p:blipFill>
          <a:blip r:embed="rId2" cstate="print"/>
          <a:srcRect/>
          <a:stretch>
            <a:fillRect/>
          </a:stretch>
        </p:blipFill>
        <p:spPr bwMode="auto">
          <a:xfrm>
            <a:off x="1047716" y="2428868"/>
            <a:ext cx="3783005" cy="2000264"/>
          </a:xfrm>
          <a:prstGeom prst="rect">
            <a:avLst/>
          </a:prstGeom>
          <a:noFill/>
        </p:spPr>
      </p:pic>
      <p:pic>
        <p:nvPicPr>
          <p:cNvPr id="9222" name="Picture 6" descr="http://www.manrolandbenelux.be/media/media_26/Image/products/784.jpg"/>
          <p:cNvPicPr>
            <a:picLocks noChangeAspect="1" noChangeArrowheads="1"/>
          </p:cNvPicPr>
          <p:nvPr/>
        </p:nvPicPr>
        <p:blipFill>
          <a:blip r:embed="rId3" cstate="print"/>
          <a:srcRect/>
          <a:stretch>
            <a:fillRect/>
          </a:stretch>
        </p:blipFill>
        <p:spPr bwMode="auto">
          <a:xfrm>
            <a:off x="6286501" y="2428881"/>
            <a:ext cx="4286280" cy="1928827"/>
          </a:xfrm>
          <a:prstGeom prst="rect">
            <a:avLst/>
          </a:prstGeom>
          <a:noFill/>
        </p:spPr>
      </p:pic>
      <p:pic>
        <p:nvPicPr>
          <p:cNvPr id="8" name="Picture 3" descr="C:\Users\vangendjes\Downloads\image (1).jpg"/>
          <p:cNvPicPr>
            <a:picLocks noChangeAspect="1" noChangeArrowheads="1"/>
          </p:cNvPicPr>
          <p:nvPr/>
        </p:nvPicPr>
        <p:blipFill>
          <a:blip r:embed="rId4" cstate="print"/>
          <a:srcRect/>
          <a:stretch>
            <a:fillRect/>
          </a:stretch>
        </p:blipFill>
        <p:spPr bwMode="auto">
          <a:xfrm>
            <a:off x="9144021" y="357166"/>
            <a:ext cx="2159016" cy="1214446"/>
          </a:xfrm>
          <a:prstGeom prst="rect">
            <a:avLst/>
          </a:prstGeom>
          <a:noFill/>
        </p:spPr>
      </p:pic>
    </p:spTree>
    <p:extLst>
      <p:ext uri="{BB962C8B-B14F-4D97-AF65-F5344CB8AC3E}">
        <p14:creationId xmlns:p14="http://schemas.microsoft.com/office/powerpoint/2010/main" val="41053508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opiniepers</a:t>
            </a:r>
            <a:endParaRPr lang="nl-NL" dirty="0"/>
          </a:p>
        </p:txBody>
      </p:sp>
      <p:sp>
        <p:nvSpPr>
          <p:cNvPr id="3" name="Tijdelijke aanduiding voor inhoud 2"/>
          <p:cNvSpPr>
            <a:spLocks noGrp="1"/>
          </p:cNvSpPr>
          <p:nvPr>
            <p:ph idx="1"/>
          </p:nvPr>
        </p:nvSpPr>
        <p:spPr/>
        <p:txBody>
          <a:bodyPr>
            <a:normAutofit/>
          </a:bodyPr>
          <a:lstStyle/>
          <a:p>
            <a:pPr>
              <a:buNone/>
            </a:pPr>
            <a:r>
              <a:rPr lang="nl-NL" sz="2200" dirty="0" smtClean="0"/>
              <a:t> 	De massapers die ontstond, viel uiteen in de opiniepers en de populaire pers.</a:t>
            </a:r>
          </a:p>
          <a:p>
            <a:endParaRPr lang="nl-NL" sz="2200" dirty="0" smtClean="0">
              <a:solidFill>
                <a:srgbClr val="FFFF00"/>
              </a:solidFill>
            </a:endParaRPr>
          </a:p>
          <a:p>
            <a:endParaRPr lang="nl-NL" sz="2200" dirty="0" smtClean="0">
              <a:solidFill>
                <a:srgbClr val="FFFF00"/>
              </a:solidFill>
            </a:endParaRPr>
          </a:p>
          <a:p>
            <a:r>
              <a:rPr lang="nl-NL" sz="2200" dirty="0" smtClean="0"/>
              <a:t>In de </a:t>
            </a:r>
            <a:r>
              <a:rPr lang="nl-NL" sz="2200" u="sng" dirty="0" smtClean="0"/>
              <a:t>opiniepers</a:t>
            </a:r>
            <a:r>
              <a:rPr lang="nl-NL" sz="2200" dirty="0" smtClean="0"/>
              <a:t> werden naast berichten ook meningen gegeven over economie en politiek.</a:t>
            </a:r>
          </a:p>
          <a:p>
            <a:r>
              <a:rPr lang="nl-NL" sz="2200" dirty="0" smtClean="0"/>
              <a:t>Door leerplichtwetten leerden steeds meer mensen lezen.</a:t>
            </a:r>
          </a:p>
          <a:p>
            <a:r>
              <a:rPr lang="nl-NL" sz="2200" dirty="0" smtClean="0"/>
              <a:t>Zo werden kranten aan het eind van de 19</a:t>
            </a:r>
            <a:r>
              <a:rPr lang="nl-NL" sz="2200" baseline="30000" dirty="0" smtClean="0"/>
              <a:t>e</a:t>
            </a:r>
            <a:r>
              <a:rPr lang="nl-NL" sz="2200" dirty="0" smtClean="0"/>
              <a:t> eeuw voor de hele bevolking geschreven.</a:t>
            </a:r>
          </a:p>
          <a:p>
            <a:pPr>
              <a:buNone/>
            </a:pPr>
            <a:endParaRPr lang="nl-NL" sz="2200" dirty="0"/>
          </a:p>
        </p:txBody>
      </p:sp>
      <p:pic>
        <p:nvPicPr>
          <p:cNvPr id="4098" name="Picture 2" descr="C:\Users\vangendjes\Downloads\image.jpg"/>
          <p:cNvPicPr>
            <a:picLocks noChangeAspect="1" noChangeArrowheads="1"/>
          </p:cNvPicPr>
          <p:nvPr/>
        </p:nvPicPr>
        <p:blipFill>
          <a:blip r:embed="rId2" cstate="print"/>
          <a:srcRect/>
          <a:stretch>
            <a:fillRect/>
          </a:stretch>
        </p:blipFill>
        <p:spPr bwMode="auto">
          <a:xfrm>
            <a:off x="4847861" y="4725157"/>
            <a:ext cx="2000264" cy="1125149"/>
          </a:xfrm>
          <a:prstGeom prst="rect">
            <a:avLst/>
          </a:prstGeom>
          <a:noFill/>
        </p:spPr>
      </p:pic>
      <p:pic>
        <p:nvPicPr>
          <p:cNvPr id="4099" name="Picture 3" descr="C:\Users\vangendjes\Downloads\image (1).jpg"/>
          <p:cNvPicPr>
            <a:picLocks noChangeAspect="1" noChangeArrowheads="1"/>
          </p:cNvPicPr>
          <p:nvPr/>
        </p:nvPicPr>
        <p:blipFill>
          <a:blip r:embed="rId3" cstate="print"/>
          <a:srcRect/>
          <a:stretch>
            <a:fillRect/>
          </a:stretch>
        </p:blipFill>
        <p:spPr bwMode="auto">
          <a:xfrm>
            <a:off x="3797979" y="2071678"/>
            <a:ext cx="1777984" cy="1000116"/>
          </a:xfrm>
          <a:prstGeom prst="rect">
            <a:avLst/>
          </a:prstGeom>
          <a:noFill/>
        </p:spPr>
      </p:pic>
    </p:spTree>
    <p:extLst>
      <p:ext uri="{BB962C8B-B14F-4D97-AF65-F5344CB8AC3E}">
        <p14:creationId xmlns:p14="http://schemas.microsoft.com/office/powerpoint/2010/main" val="4153161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populaire pers</a:t>
            </a:r>
            <a:endParaRPr lang="nl-NL" dirty="0"/>
          </a:p>
        </p:txBody>
      </p:sp>
      <p:sp>
        <p:nvSpPr>
          <p:cNvPr id="3" name="Tijdelijke aanduiding voor inhoud 2"/>
          <p:cNvSpPr>
            <a:spLocks noGrp="1"/>
          </p:cNvSpPr>
          <p:nvPr>
            <p:ph idx="1"/>
          </p:nvPr>
        </p:nvSpPr>
        <p:spPr/>
        <p:txBody>
          <a:bodyPr>
            <a:normAutofit/>
          </a:bodyPr>
          <a:lstStyle/>
          <a:p>
            <a:r>
              <a:rPr lang="nl-NL" sz="2200" dirty="0" smtClean="0"/>
              <a:t>Voorheen waren het politieke en economische nieuws belangrijk. Maar in de </a:t>
            </a:r>
            <a:r>
              <a:rPr lang="nl-NL" sz="2200" u="sng" dirty="0" smtClean="0"/>
              <a:t>populaire pers</a:t>
            </a:r>
            <a:r>
              <a:rPr lang="nl-NL" sz="2200" dirty="0" smtClean="0"/>
              <a:t> kregen moorden, berovingen, schandalen en sport ook veel aandacht. </a:t>
            </a:r>
          </a:p>
          <a:p>
            <a:r>
              <a:rPr lang="nl-NL" sz="2200" dirty="0" smtClean="0"/>
              <a:t>De opmaak van deze kranten was anders. </a:t>
            </a:r>
          </a:p>
          <a:p>
            <a:pPr>
              <a:buNone/>
            </a:pPr>
            <a:r>
              <a:rPr lang="nl-NL" sz="2200" dirty="0" smtClean="0"/>
              <a:t>	</a:t>
            </a:r>
          </a:p>
          <a:p>
            <a:pPr>
              <a:buNone/>
            </a:pPr>
            <a:r>
              <a:rPr lang="nl-NL" sz="2200" dirty="0" smtClean="0">
                <a:solidFill>
                  <a:srgbClr val="FFFF00"/>
                </a:solidFill>
              </a:rPr>
              <a:t>	</a:t>
            </a:r>
          </a:p>
          <a:p>
            <a:pPr>
              <a:buNone/>
            </a:pPr>
            <a:r>
              <a:rPr lang="nl-NL" sz="2200" dirty="0" smtClean="0">
                <a:solidFill>
                  <a:srgbClr val="FFFF00"/>
                </a:solidFill>
              </a:rPr>
              <a:t>	</a:t>
            </a:r>
            <a:r>
              <a:rPr lang="nl-NL" sz="2200" dirty="0" smtClean="0"/>
              <a:t>Er werd met grote koppen gewerkt, met tekeningen en later ook met foto’s. Ze wilden spanning wekken en daarmee zo veel mogelijk aandacht van lezers krijgen. Deze kranten wilden niet alleen nieuws doorgeven, maar ook nieuws maken.</a:t>
            </a:r>
          </a:p>
          <a:p>
            <a:endParaRPr lang="nl-NL" dirty="0"/>
          </a:p>
        </p:txBody>
      </p:sp>
      <p:pic>
        <p:nvPicPr>
          <p:cNvPr id="5122" name="Picture 2" descr="C:\Users\vangendjes\Downloads\image.jpg"/>
          <p:cNvPicPr>
            <a:picLocks noChangeAspect="1" noChangeArrowheads="1"/>
          </p:cNvPicPr>
          <p:nvPr/>
        </p:nvPicPr>
        <p:blipFill>
          <a:blip r:embed="rId2" cstate="print"/>
          <a:srcRect/>
          <a:stretch>
            <a:fillRect/>
          </a:stretch>
        </p:blipFill>
        <p:spPr bwMode="auto">
          <a:xfrm>
            <a:off x="8001016" y="2450297"/>
            <a:ext cx="1905013" cy="1071570"/>
          </a:xfrm>
          <a:prstGeom prst="rect">
            <a:avLst/>
          </a:prstGeom>
          <a:noFill/>
        </p:spPr>
      </p:pic>
      <p:pic>
        <p:nvPicPr>
          <p:cNvPr id="5123" name="Picture 3" descr="C:\Users\vangendjes\Downloads\image (1).jpg"/>
          <p:cNvPicPr>
            <a:picLocks noChangeAspect="1" noChangeArrowheads="1"/>
          </p:cNvPicPr>
          <p:nvPr/>
        </p:nvPicPr>
        <p:blipFill>
          <a:blip r:embed="rId3" cstate="print"/>
          <a:srcRect/>
          <a:stretch>
            <a:fillRect/>
          </a:stretch>
        </p:blipFill>
        <p:spPr bwMode="auto">
          <a:xfrm>
            <a:off x="7344140" y="5013189"/>
            <a:ext cx="1968485" cy="1107273"/>
          </a:xfrm>
          <a:prstGeom prst="rect">
            <a:avLst/>
          </a:prstGeom>
          <a:noFill/>
        </p:spPr>
      </p:pic>
    </p:spTree>
    <p:extLst>
      <p:ext uri="{BB962C8B-B14F-4D97-AF65-F5344CB8AC3E}">
        <p14:creationId xmlns:p14="http://schemas.microsoft.com/office/powerpoint/2010/main" val="9838847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err="1" smtClean="0"/>
              <a:t>kaj</a:t>
            </a:r>
            <a:endParaRPr lang="nl-NL" dirty="0"/>
          </a:p>
        </p:txBody>
      </p:sp>
      <p:sp>
        <p:nvSpPr>
          <p:cNvPr id="3" name="Ondertitel 2"/>
          <p:cNvSpPr>
            <a:spLocks noGrp="1"/>
          </p:cNvSpPr>
          <p:nvPr>
            <p:ph type="subTitle"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6" name="Tekstvak 5"/>
          <p:cNvSpPr txBox="1"/>
          <p:nvPr/>
        </p:nvSpPr>
        <p:spPr>
          <a:xfrm>
            <a:off x="5423925" y="1700808"/>
            <a:ext cx="6048672" cy="2123658"/>
          </a:xfrm>
          <a:prstGeom prst="rect">
            <a:avLst/>
          </a:prstGeom>
          <a:noFill/>
        </p:spPr>
        <p:txBody>
          <a:bodyPr wrap="square" rtlCol="0">
            <a:spAutoFit/>
          </a:bodyPr>
          <a:lstStyle/>
          <a:p>
            <a:r>
              <a:rPr lang="nl-NL" sz="6600" dirty="0" smtClean="0">
                <a:solidFill>
                  <a:srgbClr val="FFFFFF"/>
                </a:solidFill>
              </a:rPr>
              <a:t>       §8  </a:t>
            </a:r>
          </a:p>
          <a:p>
            <a:r>
              <a:rPr lang="nl-NL" sz="6600" dirty="0" smtClean="0">
                <a:solidFill>
                  <a:srgbClr val="FFFFFF"/>
                </a:solidFill>
              </a:rPr>
              <a:t>Liberalisme</a:t>
            </a:r>
            <a:endParaRPr lang="nl-NL" sz="6600" dirty="0">
              <a:solidFill>
                <a:srgbClr val="FFFFFF"/>
              </a:solidFill>
            </a:endParaRPr>
          </a:p>
        </p:txBody>
      </p:sp>
      <p:pic>
        <p:nvPicPr>
          <p:cNvPr id="7" name="Picture 2" descr="Schrijvend symbool"/>
          <p:cNvPicPr>
            <a:picLocks noChangeAspect="1" noChangeArrowheads="1"/>
          </p:cNvPicPr>
          <p:nvPr/>
        </p:nvPicPr>
        <p:blipFill>
          <a:blip r:embed="rId3" cstate="print"/>
          <a:srcRect l="5882" t="7353" r="11765" b="19118"/>
          <a:stretch>
            <a:fillRect/>
          </a:stretch>
        </p:blipFill>
        <p:spPr bwMode="auto">
          <a:xfrm>
            <a:off x="10416481" y="5805275"/>
            <a:ext cx="1536171" cy="822949"/>
          </a:xfrm>
          <a:prstGeom prst="rect">
            <a:avLst/>
          </a:prstGeom>
          <a:noFill/>
        </p:spPr>
      </p:pic>
    </p:spTree>
    <p:extLst>
      <p:ext uri="{BB962C8B-B14F-4D97-AF65-F5344CB8AC3E}">
        <p14:creationId xmlns:p14="http://schemas.microsoft.com/office/powerpoint/2010/main" val="686721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75" y="607164"/>
            <a:ext cx="7908031" cy="4154984"/>
          </a:xfrm>
          <a:prstGeom prst="rect">
            <a:avLst/>
          </a:prstGeom>
          <a:noFill/>
        </p:spPr>
        <p:txBody>
          <a:bodyPr wrap="square" rtlCol="0">
            <a:spAutoFit/>
          </a:bodyPr>
          <a:lstStyle/>
          <a:p>
            <a:r>
              <a:rPr lang="nl-NL" sz="2200" u="sng" dirty="0" smtClean="0">
                <a:solidFill>
                  <a:schemeClr val="bg1"/>
                </a:solidFill>
              </a:rPr>
              <a:t>De industriële revolutie</a:t>
            </a:r>
            <a:r>
              <a:rPr lang="nl-NL" sz="2200" dirty="0" smtClean="0">
                <a:solidFill>
                  <a:schemeClr val="bg1"/>
                </a:solidFill>
              </a:rPr>
              <a:t>: de verandering van de samenleving van een agrarische naar een industriële samenleving.</a:t>
            </a:r>
          </a:p>
          <a:p>
            <a:endParaRPr lang="nl-NL" sz="2200" dirty="0">
              <a:solidFill>
                <a:schemeClr val="bg1"/>
              </a:solidFill>
            </a:endParaRPr>
          </a:p>
          <a:p>
            <a:r>
              <a:rPr lang="nl-NL" sz="2200" dirty="0" smtClean="0">
                <a:solidFill>
                  <a:schemeClr val="bg1"/>
                </a:solidFill>
              </a:rPr>
              <a:t>Machines helpen in de landbouw en de industrie.</a:t>
            </a:r>
          </a:p>
          <a:p>
            <a:r>
              <a:rPr lang="nl-NL" sz="2200" dirty="0" smtClean="0">
                <a:solidFill>
                  <a:schemeClr val="bg1"/>
                </a:solidFill>
              </a:rPr>
              <a:t>Door machines is er minder werk op het land, maar meer in de stad.</a:t>
            </a:r>
          </a:p>
          <a:p>
            <a:pPr marL="457200" indent="-457200">
              <a:buFont typeface="+mj-lt"/>
              <a:buAutoNum type="arabicPeriod"/>
            </a:pPr>
            <a:endParaRPr lang="nl-NL" sz="2200" dirty="0">
              <a:solidFill>
                <a:schemeClr val="bg1"/>
              </a:solidFill>
            </a:endParaRPr>
          </a:p>
          <a:p>
            <a:r>
              <a:rPr lang="nl-NL" sz="2200" dirty="0" smtClean="0">
                <a:solidFill>
                  <a:schemeClr val="bg1"/>
                </a:solidFill>
              </a:rPr>
              <a:t>Gevolg: </a:t>
            </a:r>
            <a:r>
              <a:rPr lang="nl-NL" sz="2200" u="sng" dirty="0" smtClean="0">
                <a:solidFill>
                  <a:schemeClr val="bg1"/>
                </a:solidFill>
              </a:rPr>
              <a:t>Urbanisatie.</a:t>
            </a:r>
          </a:p>
          <a:p>
            <a:endParaRPr lang="nl-NL" sz="2200" u="sng" dirty="0">
              <a:solidFill>
                <a:schemeClr val="bg1"/>
              </a:solidFill>
            </a:endParaRPr>
          </a:p>
          <a:p>
            <a:endParaRPr lang="nl-NL" sz="2200" u="sng"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6549" y="3429001"/>
            <a:ext cx="1096635" cy="1019663"/>
          </a:xfrm>
          <a:prstGeom prst="rect">
            <a:avLst/>
          </a:prstGeom>
        </p:spPr>
      </p:pic>
    </p:spTree>
    <p:extLst>
      <p:ext uri="{BB962C8B-B14F-4D97-AF65-F5344CB8AC3E}">
        <p14:creationId xmlns:p14="http://schemas.microsoft.com/office/powerpoint/2010/main" val="834127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03445" y="2088711"/>
            <a:ext cx="10363200" cy="1470025"/>
          </a:xfrm>
        </p:spPr>
        <p:txBody>
          <a:bodyPr/>
          <a:lstStyle/>
          <a:p>
            <a:endParaRPr lang="nl-NL" dirty="0"/>
          </a:p>
        </p:txBody>
      </p:sp>
      <p:sp>
        <p:nvSpPr>
          <p:cNvPr id="3" name="Ondertitel 2"/>
          <p:cNvSpPr>
            <a:spLocks noGrp="1"/>
          </p:cNvSpPr>
          <p:nvPr>
            <p:ph type="subTitle"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464877" y="1052736"/>
            <a:ext cx="7296811" cy="1477328"/>
          </a:xfrm>
          <a:prstGeom prst="rect">
            <a:avLst/>
          </a:prstGeom>
          <a:noFill/>
        </p:spPr>
        <p:txBody>
          <a:bodyPr wrap="square" rtlCol="0">
            <a:spAutoFit/>
          </a:bodyPr>
          <a:lstStyle/>
          <a:p>
            <a:r>
              <a:rPr lang="nl-NL" sz="3000" i="1" u="sng" dirty="0" smtClean="0">
                <a:solidFill>
                  <a:srgbClr val="FFFFFF"/>
                </a:solidFill>
              </a:rPr>
              <a:t>Liberalisme</a:t>
            </a:r>
            <a:r>
              <a:rPr lang="nl-NL" sz="3000" i="1" dirty="0" smtClean="0">
                <a:solidFill>
                  <a:srgbClr val="FFFFFF"/>
                </a:solidFill>
              </a:rPr>
              <a:t>: </a:t>
            </a:r>
            <a:r>
              <a:rPr lang="nl-NL" sz="3000" dirty="0" smtClean="0">
                <a:solidFill>
                  <a:srgbClr val="FFFFFF"/>
                </a:solidFill>
              </a:rPr>
              <a:t>Stroming die zoveel mogelijk vrijheid op alle gebieden van de samenleving wil; aanhangers heten liberalen.</a:t>
            </a:r>
            <a:endParaRPr lang="nl-NL" sz="3000" i="1" dirty="0">
              <a:solidFill>
                <a:srgbClr val="FFFFFF"/>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4151" y="3287155"/>
            <a:ext cx="1536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vak 5"/>
          <p:cNvSpPr txBox="1"/>
          <p:nvPr/>
        </p:nvSpPr>
        <p:spPr>
          <a:xfrm>
            <a:off x="4559832" y="5373222"/>
            <a:ext cx="7111021" cy="553998"/>
          </a:xfrm>
          <a:prstGeom prst="rect">
            <a:avLst/>
          </a:prstGeom>
          <a:noFill/>
        </p:spPr>
        <p:txBody>
          <a:bodyPr wrap="square" rtlCol="0">
            <a:spAutoFit/>
          </a:bodyPr>
          <a:lstStyle/>
          <a:p>
            <a:r>
              <a:rPr lang="nl-NL" sz="3000" dirty="0" smtClean="0">
                <a:solidFill>
                  <a:srgbClr val="FFFFFF"/>
                </a:solidFill>
              </a:rPr>
              <a:t>Het </a:t>
            </a:r>
            <a:r>
              <a:rPr lang="nl-NL" sz="3000" dirty="0" err="1" smtClean="0">
                <a:solidFill>
                  <a:srgbClr val="FFFFFF"/>
                </a:solidFill>
              </a:rPr>
              <a:t>latijnse</a:t>
            </a:r>
            <a:r>
              <a:rPr lang="nl-NL" sz="3000" dirty="0" smtClean="0">
                <a:solidFill>
                  <a:srgbClr val="FFFFFF"/>
                </a:solidFill>
              </a:rPr>
              <a:t> woord ‘liber’ betekent ‘vrij’.</a:t>
            </a:r>
            <a:endParaRPr lang="nl-NL" sz="3000" dirty="0">
              <a:solidFill>
                <a:srgbClr val="FFFFFF"/>
              </a:solidFill>
            </a:endParaRPr>
          </a:p>
        </p:txBody>
      </p:sp>
    </p:spTree>
    <p:extLst>
      <p:ext uri="{BB962C8B-B14F-4D97-AF65-F5344CB8AC3E}">
        <p14:creationId xmlns:p14="http://schemas.microsoft.com/office/powerpoint/2010/main" val="41132336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4" name="Tijdelijke aanduiding voor inhoud 3" descr="oog002.png"/>
          <p:cNvPicPr>
            <a:picLocks noGrp="1" noChangeAspect="1"/>
          </p:cNvPicPr>
          <p:nvPr>
            <p:ph idx="1"/>
          </p:nvPr>
        </p:nvPicPr>
        <p:blipFill>
          <a:blip r:embed="rId2" cstate="print"/>
          <a:stretch>
            <a:fillRect/>
          </a:stretch>
        </p:blipFill>
        <p:spPr>
          <a:xfrm>
            <a:off x="9168349" y="5472391"/>
            <a:ext cx="2664905" cy="1124971"/>
          </a:xfrm>
        </p:spPr>
      </p:pic>
      <p:pic>
        <p:nvPicPr>
          <p:cNvPr id="2050" name="Picture 2" descr="John Locke, grondlegger van het liberalisme">
            <a:hlinkClick r:id="rId3" tooltip="John Locke, grondlegger van het liberalisme"/>
          </p:cNvPr>
          <p:cNvPicPr>
            <a:picLocks noChangeAspect="1" noChangeArrowheads="1"/>
          </p:cNvPicPr>
          <p:nvPr/>
        </p:nvPicPr>
        <p:blipFill>
          <a:blip r:embed="rId4" cstate="print"/>
          <a:srcRect/>
          <a:stretch>
            <a:fillRect/>
          </a:stretch>
        </p:blipFill>
        <p:spPr bwMode="auto">
          <a:xfrm>
            <a:off x="8880317" y="764704"/>
            <a:ext cx="3033865" cy="2968284"/>
          </a:xfrm>
          <a:prstGeom prst="rect">
            <a:avLst/>
          </a:prstGeom>
          <a:noFill/>
        </p:spPr>
      </p:pic>
      <p:sp>
        <p:nvSpPr>
          <p:cNvPr id="5" name="Tekstvak 4"/>
          <p:cNvSpPr txBox="1"/>
          <p:nvPr/>
        </p:nvSpPr>
        <p:spPr>
          <a:xfrm>
            <a:off x="4781500" y="1988840"/>
            <a:ext cx="4320480" cy="1938992"/>
          </a:xfrm>
          <a:prstGeom prst="rect">
            <a:avLst/>
          </a:prstGeom>
          <a:noFill/>
        </p:spPr>
        <p:txBody>
          <a:bodyPr wrap="square" rtlCol="0">
            <a:spAutoFit/>
          </a:bodyPr>
          <a:lstStyle/>
          <a:p>
            <a:r>
              <a:rPr lang="nl-NL" sz="3000" b="1" i="1" dirty="0" smtClean="0">
                <a:solidFill>
                  <a:srgbClr val="FFFFFF"/>
                </a:solidFill>
              </a:rPr>
              <a:t>John </a:t>
            </a:r>
            <a:r>
              <a:rPr lang="nl-NL" sz="3000" b="1" i="1" dirty="0" err="1" smtClean="0">
                <a:solidFill>
                  <a:srgbClr val="FFFFFF"/>
                </a:solidFill>
              </a:rPr>
              <a:t>Locke</a:t>
            </a:r>
            <a:endParaRPr lang="nl-NL" sz="3000" b="1" i="1" dirty="0" smtClean="0">
              <a:solidFill>
                <a:srgbClr val="FFFFFF"/>
              </a:solidFill>
            </a:endParaRPr>
          </a:p>
          <a:p>
            <a:endParaRPr lang="nl-NL" sz="3000" b="1" dirty="0" smtClean="0">
              <a:solidFill>
                <a:srgbClr val="FFFFFF"/>
              </a:solidFill>
            </a:endParaRPr>
          </a:p>
          <a:p>
            <a:r>
              <a:rPr lang="nl-NL" sz="3000" dirty="0" smtClean="0">
                <a:solidFill>
                  <a:srgbClr val="FFFFFF"/>
                </a:solidFill>
              </a:rPr>
              <a:t>29 augustus 1632</a:t>
            </a:r>
          </a:p>
          <a:p>
            <a:r>
              <a:rPr lang="nl-NL" sz="3000" dirty="0" smtClean="0">
                <a:solidFill>
                  <a:srgbClr val="FFFFFF"/>
                </a:solidFill>
              </a:rPr>
              <a:t>Engelse filosoof </a:t>
            </a:r>
            <a:endParaRPr lang="nl-NL" sz="3000" dirty="0">
              <a:solidFill>
                <a:srgbClr val="FFFFFF"/>
              </a:solidFill>
            </a:endParaRPr>
          </a:p>
        </p:txBody>
      </p:sp>
      <p:pic>
        <p:nvPicPr>
          <p:cNvPr id="6" name="Afbeelding 5" descr="http://www.xead.nl/resize/500-500/upload/c2b494c9d2031ac58742f91f33aba592ZGVsYWNyb2l4X2xpYmVydGUuanBn.jpg"/>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Tree>
    <p:extLst>
      <p:ext uri="{BB962C8B-B14F-4D97-AF65-F5344CB8AC3E}">
        <p14:creationId xmlns:p14="http://schemas.microsoft.com/office/powerpoint/2010/main" val="11269222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15413" y="2132867"/>
            <a:ext cx="10363200" cy="1470025"/>
          </a:xfrm>
        </p:spPr>
        <p:txBody>
          <a:bodyPr/>
          <a:lstStyle/>
          <a:p>
            <a:r>
              <a:rPr lang="nl-NL" dirty="0" err="1" smtClean="0"/>
              <a:t>kaj</a:t>
            </a:r>
            <a:endParaRPr lang="nl-NL" dirty="0"/>
          </a:p>
        </p:txBody>
      </p:sp>
      <p:sp>
        <p:nvSpPr>
          <p:cNvPr id="3" name="Ondertitel 2"/>
          <p:cNvSpPr>
            <a:spLocks noGrp="1"/>
          </p:cNvSpPr>
          <p:nvPr>
            <p:ph type="subTitle"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6" name="Tekstvak 5"/>
          <p:cNvSpPr txBox="1"/>
          <p:nvPr/>
        </p:nvSpPr>
        <p:spPr>
          <a:xfrm>
            <a:off x="4559829" y="363428"/>
            <a:ext cx="7104789" cy="3785652"/>
          </a:xfrm>
          <a:prstGeom prst="rect">
            <a:avLst/>
          </a:prstGeom>
          <a:noFill/>
        </p:spPr>
        <p:txBody>
          <a:bodyPr wrap="square" rtlCol="0">
            <a:spAutoFit/>
          </a:bodyPr>
          <a:lstStyle/>
          <a:p>
            <a:r>
              <a:rPr lang="nl-NL" sz="3000" b="1" dirty="0" smtClean="0">
                <a:solidFill>
                  <a:srgbClr val="FFFFFF"/>
                </a:solidFill>
              </a:rPr>
              <a:t>De liberalen wilden vrijheid op:</a:t>
            </a:r>
          </a:p>
          <a:p>
            <a:endParaRPr lang="nl-NL" sz="3000" b="1" dirty="0" smtClean="0">
              <a:solidFill>
                <a:srgbClr val="FFFFFF"/>
              </a:solidFill>
            </a:endParaRPr>
          </a:p>
          <a:p>
            <a:endParaRPr lang="nl-NL" sz="3000" b="1" dirty="0" smtClean="0">
              <a:solidFill>
                <a:srgbClr val="FFFFFF"/>
              </a:solidFill>
            </a:endParaRPr>
          </a:p>
          <a:p>
            <a:pPr marL="457200" indent="-457200">
              <a:buFont typeface="Arial" panose="020B0604020202020204" pitchFamily="34" charset="0"/>
              <a:buChar char="•"/>
            </a:pPr>
            <a:r>
              <a:rPr lang="nl-NL" sz="3000" dirty="0" smtClean="0">
                <a:solidFill>
                  <a:srgbClr val="FFFFFF"/>
                </a:solidFill>
              </a:rPr>
              <a:t>Politiek gebied</a:t>
            </a:r>
          </a:p>
          <a:p>
            <a:pPr marL="457200" indent="-457200">
              <a:buFont typeface="Arial" panose="020B0604020202020204" pitchFamily="34" charset="0"/>
              <a:buChar char="•"/>
            </a:pPr>
            <a:endParaRPr lang="nl-NL" sz="3000" dirty="0" smtClean="0">
              <a:solidFill>
                <a:srgbClr val="FFFFFF"/>
              </a:solidFill>
            </a:endParaRPr>
          </a:p>
          <a:p>
            <a:pPr marL="457200" indent="-457200">
              <a:buFont typeface="Arial" panose="020B0604020202020204" pitchFamily="34" charset="0"/>
              <a:buChar char="•"/>
            </a:pPr>
            <a:r>
              <a:rPr lang="nl-NL" sz="3000" dirty="0" smtClean="0">
                <a:solidFill>
                  <a:srgbClr val="FFFFFF"/>
                </a:solidFill>
              </a:rPr>
              <a:t>Economisch gebied</a:t>
            </a:r>
          </a:p>
          <a:p>
            <a:pPr marL="457200" indent="-457200">
              <a:buFont typeface="Arial" panose="020B0604020202020204" pitchFamily="34" charset="0"/>
              <a:buChar char="•"/>
            </a:pPr>
            <a:endParaRPr lang="nl-NL" sz="3000" dirty="0" smtClean="0">
              <a:solidFill>
                <a:srgbClr val="FFFFFF"/>
              </a:solidFill>
            </a:endParaRPr>
          </a:p>
          <a:p>
            <a:pPr marL="457200" indent="-457200">
              <a:buFont typeface="Arial" panose="020B0604020202020204" pitchFamily="34" charset="0"/>
              <a:buChar char="•"/>
            </a:pPr>
            <a:r>
              <a:rPr lang="nl-NL" sz="3000" dirty="0" smtClean="0">
                <a:solidFill>
                  <a:srgbClr val="FFFFFF"/>
                </a:solidFill>
              </a:rPr>
              <a:t>Sociaal gebied</a:t>
            </a:r>
            <a:endParaRPr lang="nl-NL" sz="3000" dirty="0">
              <a:solidFill>
                <a:srgbClr val="FFFFFF"/>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2231" y="4149080"/>
            <a:ext cx="3941175" cy="208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2335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dirty="0"/>
          </a:p>
        </p:txBody>
      </p:sp>
      <p:sp>
        <p:nvSpPr>
          <p:cNvPr id="3" name="Ondertitel 2"/>
          <p:cNvSpPr>
            <a:spLocks noGrp="1"/>
          </p:cNvSpPr>
          <p:nvPr>
            <p:ph type="subTitle"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367808" y="0"/>
            <a:ext cx="7488832" cy="7540526"/>
          </a:xfrm>
          <a:prstGeom prst="rect">
            <a:avLst/>
          </a:prstGeom>
          <a:noFill/>
        </p:spPr>
        <p:txBody>
          <a:bodyPr wrap="square" rtlCol="0">
            <a:spAutoFit/>
          </a:bodyPr>
          <a:lstStyle/>
          <a:p>
            <a:r>
              <a:rPr lang="nl-NL" sz="3000" b="1" dirty="0" smtClean="0">
                <a:solidFill>
                  <a:srgbClr val="FFFFFF"/>
                </a:solidFill>
              </a:rPr>
              <a:t>Politieke ideeën :</a:t>
            </a:r>
          </a:p>
          <a:p>
            <a:endParaRPr lang="nl-NL" sz="3000" dirty="0">
              <a:solidFill>
                <a:srgbClr val="FFFFFF"/>
              </a:solidFill>
            </a:endParaRPr>
          </a:p>
          <a:p>
            <a:pPr>
              <a:buFont typeface="Arial" pitchFamily="34" charset="0"/>
              <a:buChar char="•"/>
            </a:pPr>
            <a:r>
              <a:rPr lang="nl-NL" sz="3000" dirty="0" smtClean="0">
                <a:solidFill>
                  <a:srgbClr val="FFFFFF"/>
                </a:solidFill>
              </a:rPr>
              <a:t> </a:t>
            </a:r>
            <a:r>
              <a:rPr lang="nl-NL" sz="3000" dirty="0">
                <a:solidFill>
                  <a:srgbClr val="FFFFFF"/>
                </a:solidFill>
              </a:rPr>
              <a:t>V</a:t>
            </a:r>
            <a:r>
              <a:rPr lang="nl-NL" sz="3000" dirty="0" smtClean="0">
                <a:solidFill>
                  <a:srgbClr val="FFFFFF"/>
                </a:solidFill>
              </a:rPr>
              <a:t>ooral vrijheid voor iedereen</a:t>
            </a:r>
          </a:p>
          <a:p>
            <a:pPr>
              <a:buFont typeface="Arial" pitchFamily="34" charset="0"/>
              <a:buChar char="•"/>
            </a:pPr>
            <a:r>
              <a:rPr lang="nl-NL" sz="3000" dirty="0">
                <a:solidFill>
                  <a:srgbClr val="FFFFFF"/>
                </a:solidFill>
              </a:rPr>
              <a:t> H</a:t>
            </a:r>
            <a:r>
              <a:rPr lang="nl-NL" sz="3000" dirty="0" smtClean="0">
                <a:solidFill>
                  <a:srgbClr val="FFFFFF"/>
                </a:solidFill>
              </a:rPr>
              <a:t>et kiesrecht moet steeds </a:t>
            </a:r>
          </a:p>
          <a:p>
            <a:r>
              <a:rPr lang="nl-NL" sz="3000" dirty="0">
                <a:solidFill>
                  <a:srgbClr val="FFFFFF"/>
                </a:solidFill>
              </a:rPr>
              <a:t> </a:t>
            </a:r>
            <a:r>
              <a:rPr lang="nl-NL" sz="3000" dirty="0" smtClean="0">
                <a:solidFill>
                  <a:srgbClr val="FFFFFF"/>
                </a:solidFill>
              </a:rPr>
              <a:t>  meer uitgebreid worden</a:t>
            </a:r>
          </a:p>
          <a:p>
            <a:pPr>
              <a:buFont typeface="Arial" pitchFamily="34" charset="0"/>
              <a:buChar char="•"/>
            </a:pPr>
            <a:r>
              <a:rPr lang="nl-NL" sz="3000" dirty="0">
                <a:solidFill>
                  <a:srgbClr val="FFFFFF"/>
                </a:solidFill>
              </a:rPr>
              <a:t> V</a:t>
            </a:r>
            <a:r>
              <a:rPr lang="nl-NL" sz="3000" dirty="0" smtClean="0">
                <a:solidFill>
                  <a:srgbClr val="FFFFFF"/>
                </a:solidFill>
              </a:rPr>
              <a:t>olledige scheiding van Kerk</a:t>
            </a:r>
          </a:p>
          <a:p>
            <a:r>
              <a:rPr lang="nl-NL" sz="3000" dirty="0">
                <a:solidFill>
                  <a:srgbClr val="FFFFFF"/>
                </a:solidFill>
              </a:rPr>
              <a:t> </a:t>
            </a:r>
            <a:r>
              <a:rPr lang="nl-NL" sz="3000" dirty="0" smtClean="0">
                <a:solidFill>
                  <a:srgbClr val="FFFFFF"/>
                </a:solidFill>
              </a:rPr>
              <a:t>  en staat; iedereen moet vrij </a:t>
            </a:r>
          </a:p>
          <a:p>
            <a:r>
              <a:rPr lang="nl-NL" sz="3000" dirty="0">
                <a:solidFill>
                  <a:srgbClr val="FFFFFF"/>
                </a:solidFill>
              </a:rPr>
              <a:t> </a:t>
            </a:r>
            <a:r>
              <a:rPr lang="nl-NL" sz="3000" dirty="0" smtClean="0">
                <a:solidFill>
                  <a:srgbClr val="FFFFFF"/>
                </a:solidFill>
              </a:rPr>
              <a:t>  zijn om zijn godsdienst te   </a:t>
            </a:r>
          </a:p>
          <a:p>
            <a:r>
              <a:rPr lang="nl-NL" sz="3000" dirty="0" smtClean="0">
                <a:solidFill>
                  <a:srgbClr val="FFFFFF"/>
                </a:solidFill>
              </a:rPr>
              <a:t>  belijden  </a:t>
            </a:r>
          </a:p>
          <a:p>
            <a:pPr>
              <a:buFont typeface="Arial" pitchFamily="34" charset="0"/>
              <a:buChar char="•"/>
            </a:pPr>
            <a:r>
              <a:rPr lang="nl-NL" sz="3000" dirty="0">
                <a:solidFill>
                  <a:srgbClr val="FFFFFF"/>
                </a:solidFill>
              </a:rPr>
              <a:t> H</a:t>
            </a:r>
            <a:r>
              <a:rPr lang="nl-NL" sz="3000" dirty="0" smtClean="0">
                <a:solidFill>
                  <a:srgbClr val="FFFFFF"/>
                </a:solidFill>
              </a:rPr>
              <a:t>et volk moet door een </a:t>
            </a:r>
          </a:p>
          <a:p>
            <a:r>
              <a:rPr lang="nl-NL" sz="3000" dirty="0" smtClean="0">
                <a:solidFill>
                  <a:srgbClr val="FFFFFF"/>
                </a:solidFill>
              </a:rPr>
              <a:t>   grondwet en een parlement de </a:t>
            </a:r>
          </a:p>
          <a:p>
            <a:r>
              <a:rPr lang="nl-NL" sz="3000" dirty="0">
                <a:solidFill>
                  <a:srgbClr val="FFFFFF"/>
                </a:solidFill>
              </a:rPr>
              <a:t> </a:t>
            </a:r>
            <a:r>
              <a:rPr lang="nl-NL" sz="3000" dirty="0" smtClean="0">
                <a:solidFill>
                  <a:srgbClr val="FFFFFF"/>
                </a:solidFill>
              </a:rPr>
              <a:t>  macht hebben</a:t>
            </a:r>
          </a:p>
          <a:p>
            <a:pPr>
              <a:buFont typeface="Arial" pitchFamily="34" charset="0"/>
              <a:buChar char="•"/>
            </a:pPr>
            <a:r>
              <a:rPr lang="nl-NL" sz="3000" dirty="0">
                <a:solidFill>
                  <a:srgbClr val="FFFFFF"/>
                </a:solidFill>
              </a:rPr>
              <a:t> D</a:t>
            </a:r>
            <a:r>
              <a:rPr lang="nl-NL" sz="3000" dirty="0" smtClean="0">
                <a:solidFill>
                  <a:srgbClr val="FFFFFF"/>
                </a:solidFill>
              </a:rPr>
              <a:t>e overheid moet weinig taken   </a:t>
            </a:r>
          </a:p>
          <a:p>
            <a:r>
              <a:rPr lang="nl-NL" sz="3000" dirty="0" smtClean="0">
                <a:solidFill>
                  <a:srgbClr val="FFFFFF"/>
                </a:solidFill>
              </a:rPr>
              <a:t>   hebben</a:t>
            </a:r>
          </a:p>
          <a:p>
            <a:endParaRPr lang="nl-NL" sz="3200" i="1" dirty="0" smtClean="0">
              <a:solidFill>
                <a:srgbClr val="FFFFFF"/>
              </a:solidFill>
            </a:endParaRPr>
          </a:p>
          <a:p>
            <a:r>
              <a:rPr lang="nl-NL" sz="3200" i="1" dirty="0" smtClean="0">
                <a:solidFill>
                  <a:srgbClr val="FFFFFF"/>
                </a:solidFill>
              </a:rPr>
              <a:t>   </a:t>
            </a:r>
            <a:endParaRPr lang="nl-NL" sz="3200" dirty="0">
              <a:solidFill>
                <a:srgbClr val="FFFFFF"/>
              </a:solidFill>
            </a:endParaRPr>
          </a:p>
        </p:txBody>
      </p:sp>
      <p:pic>
        <p:nvPicPr>
          <p:cNvPr id="6" name="Tijdelijke aanduiding voor inhoud 3" descr="oog002.png"/>
          <p:cNvPicPr>
            <a:picLocks noChangeAspect="1"/>
          </p:cNvPicPr>
          <p:nvPr/>
        </p:nvPicPr>
        <p:blipFill>
          <a:blip r:embed="rId3" cstate="print"/>
          <a:stretch>
            <a:fillRect/>
          </a:stretch>
        </p:blipFill>
        <p:spPr>
          <a:xfrm>
            <a:off x="10512492" y="6093307"/>
            <a:ext cx="1344149" cy="567423"/>
          </a:xfrm>
          <a:prstGeom prst="rect">
            <a:avLst/>
          </a:prstGeom>
        </p:spPr>
      </p:pic>
    </p:spTree>
    <p:extLst>
      <p:ext uri="{BB962C8B-B14F-4D97-AF65-F5344CB8AC3E}">
        <p14:creationId xmlns:p14="http://schemas.microsoft.com/office/powerpoint/2010/main" val="3440281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pic>
        <p:nvPicPr>
          <p:cNvPr id="8" name="Picture 2" descr="Schrijvend symbool"/>
          <p:cNvPicPr>
            <a:picLocks noChangeAspect="1" noChangeArrowheads="1"/>
          </p:cNvPicPr>
          <p:nvPr/>
        </p:nvPicPr>
        <p:blipFill>
          <a:blip r:embed="rId4" cstate="print"/>
          <a:srcRect l="5882" t="7353" r="11765" b="19118"/>
          <a:stretch>
            <a:fillRect/>
          </a:stretch>
        </p:blipFill>
        <p:spPr bwMode="auto">
          <a:xfrm>
            <a:off x="10416481" y="5805275"/>
            <a:ext cx="1536171" cy="822949"/>
          </a:xfrm>
          <a:prstGeom prst="rect">
            <a:avLst/>
          </a:prstGeom>
          <a:noFill/>
        </p:spPr>
      </p:pic>
      <p:sp>
        <p:nvSpPr>
          <p:cNvPr id="10" name="Titel 9"/>
          <p:cNvSpPr>
            <a:spLocks noGrp="1"/>
          </p:cNvSpPr>
          <p:nvPr>
            <p:ph type="ctrTitle"/>
          </p:nvPr>
        </p:nvSpPr>
        <p:spPr/>
        <p:txBody>
          <a:bodyPr/>
          <a:lstStyle/>
          <a:p>
            <a:endParaRPr lang="nl-NL"/>
          </a:p>
        </p:txBody>
      </p:sp>
      <p:sp>
        <p:nvSpPr>
          <p:cNvPr id="13" name="Tekstvak 12"/>
          <p:cNvSpPr txBox="1"/>
          <p:nvPr/>
        </p:nvSpPr>
        <p:spPr>
          <a:xfrm>
            <a:off x="4367809" y="332661"/>
            <a:ext cx="7584843" cy="5632311"/>
          </a:xfrm>
          <a:prstGeom prst="rect">
            <a:avLst/>
          </a:prstGeom>
          <a:noFill/>
        </p:spPr>
        <p:txBody>
          <a:bodyPr wrap="square" rtlCol="0">
            <a:spAutoFit/>
          </a:bodyPr>
          <a:lstStyle/>
          <a:p>
            <a:r>
              <a:rPr lang="nl-NL" sz="3000" b="1" dirty="0" smtClean="0">
                <a:solidFill>
                  <a:srgbClr val="FFFFFF"/>
                </a:solidFill>
              </a:rPr>
              <a:t>Vooral vrijheid voor iedereen</a:t>
            </a:r>
          </a:p>
          <a:p>
            <a:endParaRPr lang="nl-NL" sz="3000" dirty="0" smtClean="0">
              <a:solidFill>
                <a:srgbClr val="FFFFFF"/>
              </a:solidFill>
            </a:endParaRPr>
          </a:p>
          <a:p>
            <a:r>
              <a:rPr lang="nl-NL" sz="2500" dirty="0" smtClean="0">
                <a:solidFill>
                  <a:srgbClr val="FFFFFF"/>
                </a:solidFill>
              </a:rPr>
              <a:t>De liberalen zijn voor vrijheid op alle gebieden:</a:t>
            </a:r>
          </a:p>
          <a:p>
            <a:pPr>
              <a:buFont typeface="Arial" pitchFamily="34" charset="0"/>
              <a:buChar char="•"/>
            </a:pPr>
            <a:r>
              <a:rPr lang="nl-NL" sz="2500" b="1" dirty="0" smtClean="0">
                <a:solidFill>
                  <a:srgbClr val="FFFFFF"/>
                </a:solidFill>
              </a:rPr>
              <a:t>  </a:t>
            </a:r>
            <a:r>
              <a:rPr lang="nl-NL" sz="2500" dirty="0" smtClean="0">
                <a:solidFill>
                  <a:srgbClr val="FFFFFF"/>
                </a:solidFill>
              </a:rPr>
              <a:t>vrijheid om politieke partijen op te </a:t>
            </a:r>
          </a:p>
          <a:p>
            <a:r>
              <a:rPr lang="nl-NL" sz="2500" b="1" dirty="0" smtClean="0">
                <a:solidFill>
                  <a:srgbClr val="FFFFFF"/>
                </a:solidFill>
              </a:rPr>
              <a:t>    </a:t>
            </a:r>
            <a:r>
              <a:rPr lang="nl-NL" sz="2500" dirty="0" smtClean="0">
                <a:solidFill>
                  <a:srgbClr val="FFFFFF"/>
                </a:solidFill>
              </a:rPr>
              <a:t>richten</a:t>
            </a:r>
          </a:p>
          <a:p>
            <a:pPr>
              <a:buFont typeface="Arial" pitchFamily="34" charset="0"/>
              <a:buChar char="•"/>
            </a:pPr>
            <a:r>
              <a:rPr lang="nl-NL" sz="2500" dirty="0">
                <a:solidFill>
                  <a:srgbClr val="FFFFFF"/>
                </a:solidFill>
              </a:rPr>
              <a:t> </a:t>
            </a:r>
            <a:r>
              <a:rPr lang="nl-NL" sz="2500" dirty="0" smtClean="0">
                <a:solidFill>
                  <a:srgbClr val="FFFFFF"/>
                </a:solidFill>
              </a:rPr>
              <a:t> vrijheid van meningsuiting: </a:t>
            </a:r>
          </a:p>
          <a:p>
            <a:r>
              <a:rPr lang="nl-NL" sz="2500" dirty="0" smtClean="0">
                <a:solidFill>
                  <a:srgbClr val="FFFFFF"/>
                </a:solidFill>
              </a:rPr>
              <a:t>    mensen moeten kunnen zeggen en </a:t>
            </a:r>
          </a:p>
          <a:p>
            <a:r>
              <a:rPr lang="nl-NL" sz="2500" dirty="0">
                <a:solidFill>
                  <a:srgbClr val="FFFFFF"/>
                </a:solidFill>
              </a:rPr>
              <a:t> </a:t>
            </a:r>
            <a:r>
              <a:rPr lang="nl-NL" sz="2500" dirty="0" smtClean="0">
                <a:solidFill>
                  <a:srgbClr val="FFFFFF"/>
                </a:solidFill>
              </a:rPr>
              <a:t>   schrijven wat zij willen</a:t>
            </a:r>
          </a:p>
          <a:p>
            <a:pPr>
              <a:buFont typeface="Arial" pitchFamily="34" charset="0"/>
              <a:buChar char="•"/>
            </a:pPr>
            <a:r>
              <a:rPr lang="nl-NL" sz="2500" dirty="0">
                <a:solidFill>
                  <a:srgbClr val="FFFFFF"/>
                </a:solidFill>
              </a:rPr>
              <a:t> </a:t>
            </a:r>
            <a:r>
              <a:rPr lang="nl-NL" sz="2500" dirty="0" smtClean="0">
                <a:solidFill>
                  <a:srgbClr val="FFFFFF"/>
                </a:solidFill>
              </a:rPr>
              <a:t> vrijheid van drukpers, afschaffing  van </a:t>
            </a:r>
          </a:p>
          <a:p>
            <a:r>
              <a:rPr lang="nl-NL" sz="2500" dirty="0" smtClean="0">
                <a:solidFill>
                  <a:srgbClr val="FFFFFF"/>
                </a:solidFill>
              </a:rPr>
              <a:t>    censuur</a:t>
            </a:r>
          </a:p>
          <a:p>
            <a:pPr>
              <a:buFont typeface="Arial" pitchFamily="34" charset="0"/>
              <a:buChar char="•"/>
            </a:pPr>
            <a:r>
              <a:rPr lang="nl-NL" sz="2500" dirty="0">
                <a:solidFill>
                  <a:srgbClr val="FFFFFF"/>
                </a:solidFill>
              </a:rPr>
              <a:t> </a:t>
            </a:r>
            <a:r>
              <a:rPr lang="nl-NL" sz="2500" dirty="0" smtClean="0">
                <a:solidFill>
                  <a:srgbClr val="FFFFFF"/>
                </a:solidFill>
              </a:rPr>
              <a:t>  persoonlijke vrijheid voor iedereen, dus</a:t>
            </a:r>
          </a:p>
          <a:p>
            <a:r>
              <a:rPr lang="nl-NL" sz="2500" dirty="0" smtClean="0">
                <a:solidFill>
                  <a:srgbClr val="FFFFFF"/>
                </a:solidFill>
              </a:rPr>
              <a:t>     afschaffing van de slavernij.</a:t>
            </a:r>
          </a:p>
          <a:p>
            <a:r>
              <a:rPr lang="nl-NL" sz="2500" dirty="0" smtClean="0">
                <a:solidFill>
                  <a:srgbClr val="FFFFFF"/>
                </a:solidFill>
              </a:rPr>
              <a:t> </a:t>
            </a:r>
          </a:p>
          <a:p>
            <a:endParaRPr lang="nl-NL" sz="2500" b="1" dirty="0">
              <a:solidFill>
                <a:srgbClr val="FFFFFF"/>
              </a:solidFill>
            </a:endParaRPr>
          </a:p>
        </p:txBody>
      </p:sp>
    </p:spTree>
    <p:extLst>
      <p:ext uri="{BB962C8B-B14F-4D97-AF65-F5344CB8AC3E}">
        <p14:creationId xmlns:p14="http://schemas.microsoft.com/office/powerpoint/2010/main" val="6395634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367808" y="404666"/>
            <a:ext cx="7824192" cy="3323987"/>
          </a:xfrm>
          <a:prstGeom prst="rect">
            <a:avLst/>
          </a:prstGeom>
          <a:noFill/>
        </p:spPr>
        <p:txBody>
          <a:bodyPr wrap="square" rtlCol="0">
            <a:spAutoFit/>
          </a:bodyPr>
          <a:lstStyle/>
          <a:p>
            <a:r>
              <a:rPr lang="nl-NL" sz="3000" b="1" dirty="0" smtClean="0">
                <a:solidFill>
                  <a:srgbClr val="FFFFFF"/>
                </a:solidFill>
              </a:rPr>
              <a:t>Het kiesrecht moet steeds meer uitgebreid worden </a:t>
            </a:r>
          </a:p>
          <a:p>
            <a:endParaRPr lang="nl-NL" sz="3000" b="1" dirty="0" smtClean="0">
              <a:solidFill>
                <a:srgbClr val="FFFFFF"/>
              </a:solidFill>
            </a:endParaRPr>
          </a:p>
          <a:p>
            <a:endParaRPr lang="nl-NL" sz="3000" b="1" dirty="0" smtClean="0">
              <a:solidFill>
                <a:srgbClr val="FFFFFF"/>
              </a:solidFill>
            </a:endParaRPr>
          </a:p>
          <a:p>
            <a:r>
              <a:rPr lang="nl-NL" sz="3000" dirty="0" smtClean="0">
                <a:solidFill>
                  <a:srgbClr val="FFFFFF"/>
                </a:solidFill>
              </a:rPr>
              <a:t>De liberalen verschilden van mening over de manier waarop en over het tempo waarmee het kiesrecht moest worden uitgebreid.</a:t>
            </a:r>
          </a:p>
        </p:txBody>
      </p:sp>
    </p:spTree>
    <p:extLst>
      <p:ext uri="{BB962C8B-B14F-4D97-AF65-F5344CB8AC3E}">
        <p14:creationId xmlns:p14="http://schemas.microsoft.com/office/powerpoint/2010/main" val="41958752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463818" y="548685"/>
            <a:ext cx="7296811" cy="3323987"/>
          </a:xfrm>
          <a:prstGeom prst="rect">
            <a:avLst/>
          </a:prstGeom>
          <a:noFill/>
        </p:spPr>
        <p:txBody>
          <a:bodyPr wrap="square" rtlCol="0">
            <a:spAutoFit/>
          </a:bodyPr>
          <a:lstStyle/>
          <a:p>
            <a:r>
              <a:rPr lang="nl-NL" sz="3000" b="1" dirty="0" smtClean="0">
                <a:solidFill>
                  <a:srgbClr val="FFFFFF"/>
                </a:solidFill>
              </a:rPr>
              <a:t>Volledige scheiding van Kerk en staat; iedereen moet vrij zijn om zijn eigen godsdienst te belijden</a:t>
            </a:r>
          </a:p>
          <a:p>
            <a:endParaRPr lang="nl-NL" sz="3000" b="1" dirty="0" smtClean="0">
              <a:solidFill>
                <a:srgbClr val="FFFFFF"/>
              </a:solidFill>
            </a:endParaRPr>
          </a:p>
          <a:p>
            <a:endParaRPr lang="nl-NL" sz="3000" b="1" dirty="0" smtClean="0">
              <a:solidFill>
                <a:srgbClr val="FFFFFF"/>
              </a:solidFill>
            </a:endParaRPr>
          </a:p>
          <a:p>
            <a:r>
              <a:rPr lang="nl-NL" sz="3000" dirty="0" smtClean="0">
                <a:solidFill>
                  <a:srgbClr val="FFFFFF"/>
                </a:solidFill>
              </a:rPr>
              <a:t>Liberalen vonden dat iedereen zijn godsdienst openlijk mocht uitvoeren.</a:t>
            </a:r>
          </a:p>
        </p:txBody>
      </p:sp>
      <p:pic>
        <p:nvPicPr>
          <p:cNvPr id="6" name="Tijdelijke aanduiding voor inhoud 6" descr="http://www.beemsterbengel.nl/over_de_bengel/scheiding.jpg">
            <a:hlinkClick r:id="rId3"/>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112224" y="4077072"/>
            <a:ext cx="3456384" cy="2592288"/>
          </a:xfrm>
          <a:prstGeom prst="rect">
            <a:avLst/>
          </a:prstGeom>
          <a:noFill/>
          <a:ln>
            <a:noFill/>
          </a:ln>
        </p:spPr>
      </p:pic>
    </p:spTree>
    <p:extLst>
      <p:ext uri="{BB962C8B-B14F-4D97-AF65-F5344CB8AC3E}">
        <p14:creationId xmlns:p14="http://schemas.microsoft.com/office/powerpoint/2010/main" val="3163495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271797" y="260651"/>
            <a:ext cx="7920203" cy="3323987"/>
          </a:xfrm>
          <a:prstGeom prst="rect">
            <a:avLst/>
          </a:prstGeom>
          <a:noFill/>
        </p:spPr>
        <p:txBody>
          <a:bodyPr wrap="square" rtlCol="0">
            <a:spAutoFit/>
          </a:bodyPr>
          <a:lstStyle/>
          <a:p>
            <a:r>
              <a:rPr lang="nl-NL" sz="3000" b="1" dirty="0" smtClean="0">
                <a:solidFill>
                  <a:srgbClr val="FFFFFF"/>
                </a:solidFill>
              </a:rPr>
              <a:t>Het volk moet door een grondwet en een parlement de macht hebben</a:t>
            </a:r>
          </a:p>
          <a:p>
            <a:endParaRPr lang="nl-NL" sz="3000" b="1" dirty="0" smtClean="0">
              <a:solidFill>
                <a:srgbClr val="FFFFFF"/>
              </a:solidFill>
            </a:endParaRPr>
          </a:p>
          <a:p>
            <a:endParaRPr lang="nl-NL" sz="3000" b="1" dirty="0" smtClean="0">
              <a:solidFill>
                <a:srgbClr val="FFFFFF"/>
              </a:solidFill>
            </a:endParaRPr>
          </a:p>
          <a:p>
            <a:r>
              <a:rPr lang="nl-NL" sz="3000" dirty="0" smtClean="0">
                <a:solidFill>
                  <a:srgbClr val="FFFFFF"/>
                </a:solidFill>
              </a:rPr>
              <a:t>Burgers zelf een grondwet samenstellen; in die grondwet moeten de rechten van de mens en de organisatie van de staat staan.</a:t>
            </a:r>
            <a:endParaRPr lang="nl-NL" sz="3000" dirty="0">
              <a:solidFill>
                <a:srgbClr val="FFFFFF"/>
              </a:solidFill>
            </a:endParaRPr>
          </a:p>
        </p:txBody>
      </p:sp>
    </p:spTree>
    <p:extLst>
      <p:ext uri="{BB962C8B-B14F-4D97-AF65-F5344CB8AC3E}">
        <p14:creationId xmlns:p14="http://schemas.microsoft.com/office/powerpoint/2010/main" val="7779362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367808" y="2"/>
            <a:ext cx="7200800" cy="553998"/>
          </a:xfrm>
          <a:prstGeom prst="rect">
            <a:avLst/>
          </a:prstGeom>
          <a:noFill/>
        </p:spPr>
        <p:txBody>
          <a:bodyPr wrap="square" rtlCol="0">
            <a:spAutoFit/>
          </a:bodyPr>
          <a:lstStyle/>
          <a:p>
            <a:r>
              <a:rPr lang="nl-NL" sz="3000" b="1" dirty="0" smtClean="0">
                <a:solidFill>
                  <a:srgbClr val="FFFFFF"/>
                </a:solidFill>
              </a:rPr>
              <a:t>De overheid moet weinig taken hebben</a:t>
            </a:r>
            <a:endParaRPr lang="nl-NL" sz="3000" b="1" dirty="0">
              <a:solidFill>
                <a:srgbClr val="FFFFFF"/>
              </a:solidFill>
            </a:endParaRPr>
          </a:p>
        </p:txBody>
      </p:sp>
      <p:sp>
        <p:nvSpPr>
          <p:cNvPr id="6" name="Tekstvak 5"/>
          <p:cNvSpPr txBox="1"/>
          <p:nvPr/>
        </p:nvSpPr>
        <p:spPr>
          <a:xfrm>
            <a:off x="4463820" y="1196758"/>
            <a:ext cx="6816757" cy="3785652"/>
          </a:xfrm>
          <a:prstGeom prst="rect">
            <a:avLst/>
          </a:prstGeom>
          <a:noFill/>
        </p:spPr>
        <p:txBody>
          <a:bodyPr wrap="square" rtlCol="0">
            <a:spAutoFit/>
          </a:bodyPr>
          <a:lstStyle/>
          <a:p>
            <a:r>
              <a:rPr lang="nl-NL" sz="3000" dirty="0" smtClean="0">
                <a:solidFill>
                  <a:srgbClr val="FFFFFF"/>
                </a:solidFill>
              </a:rPr>
              <a:t>De overheid moest zich nog wel bezig houden met:</a:t>
            </a:r>
          </a:p>
          <a:p>
            <a:pPr>
              <a:buFont typeface="Arial" pitchFamily="34" charset="0"/>
              <a:buChar char="•"/>
            </a:pPr>
            <a:r>
              <a:rPr lang="nl-NL" sz="3000" dirty="0" smtClean="0">
                <a:solidFill>
                  <a:srgbClr val="FFFFFF"/>
                </a:solidFill>
              </a:rPr>
              <a:t> de burgers beschermen tegen buitenlandse vijanden</a:t>
            </a:r>
          </a:p>
          <a:p>
            <a:pPr>
              <a:buFont typeface="Arial" pitchFamily="34" charset="0"/>
              <a:buChar char="•"/>
            </a:pPr>
            <a:r>
              <a:rPr lang="nl-NL" sz="3000" dirty="0" smtClean="0">
                <a:solidFill>
                  <a:srgbClr val="FFFFFF"/>
                </a:solidFill>
              </a:rPr>
              <a:t> zorgen voor rust en veiligheid in het land</a:t>
            </a:r>
          </a:p>
          <a:p>
            <a:pPr>
              <a:buFont typeface="Arial" pitchFamily="34" charset="0"/>
              <a:buChar char="•"/>
            </a:pPr>
            <a:r>
              <a:rPr lang="nl-NL" sz="3000" dirty="0" smtClean="0">
                <a:solidFill>
                  <a:srgbClr val="FFFFFF"/>
                </a:solidFill>
              </a:rPr>
              <a:t> openbare werken uitvoeren</a:t>
            </a:r>
          </a:p>
          <a:p>
            <a:pPr>
              <a:buFont typeface="Arial" pitchFamily="34" charset="0"/>
              <a:buChar char="•"/>
            </a:pPr>
            <a:r>
              <a:rPr lang="nl-NL" sz="3000" dirty="0" smtClean="0">
                <a:solidFill>
                  <a:srgbClr val="FFFFFF"/>
                </a:solidFill>
              </a:rPr>
              <a:t> zorgen voor de rechten van de mens</a:t>
            </a:r>
          </a:p>
          <a:p>
            <a:endParaRPr lang="nl-NL" sz="3000" dirty="0">
              <a:solidFill>
                <a:srgbClr val="FFFFFF"/>
              </a:solidFill>
            </a:endParaRPr>
          </a:p>
        </p:txBody>
      </p:sp>
      <p:pic>
        <p:nvPicPr>
          <p:cNvPr id="7" name="Picture 2" descr="Schrijvend symbool"/>
          <p:cNvPicPr>
            <a:picLocks noChangeAspect="1" noChangeArrowheads="1"/>
          </p:cNvPicPr>
          <p:nvPr/>
        </p:nvPicPr>
        <p:blipFill>
          <a:blip r:embed="rId3" cstate="print"/>
          <a:srcRect l="5882" t="7353" r="11765" b="19118"/>
          <a:stretch>
            <a:fillRect/>
          </a:stretch>
        </p:blipFill>
        <p:spPr bwMode="auto">
          <a:xfrm>
            <a:off x="10416481" y="5805275"/>
            <a:ext cx="1536171" cy="822949"/>
          </a:xfrm>
          <a:prstGeom prst="rect">
            <a:avLst/>
          </a:prstGeom>
          <a:noFill/>
        </p:spPr>
      </p:pic>
    </p:spTree>
    <p:extLst>
      <p:ext uri="{BB962C8B-B14F-4D97-AF65-F5344CB8AC3E}">
        <p14:creationId xmlns:p14="http://schemas.microsoft.com/office/powerpoint/2010/main" val="3221646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dirty="0"/>
          </a:p>
        </p:txBody>
      </p:sp>
      <p:sp>
        <p:nvSpPr>
          <p:cNvPr id="3" name="Ondertitel 2"/>
          <p:cNvSpPr>
            <a:spLocks noGrp="1"/>
          </p:cNvSpPr>
          <p:nvPr>
            <p:ph type="subTitle" idx="1"/>
          </p:nvPr>
        </p:nvSpPr>
        <p:spPr/>
        <p:txBody>
          <a:bodyPr/>
          <a:lstStyle/>
          <a:p>
            <a:endParaRPr lang="nl-NL"/>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6" name="Tekstvak 5"/>
          <p:cNvSpPr txBox="1"/>
          <p:nvPr/>
        </p:nvSpPr>
        <p:spPr>
          <a:xfrm>
            <a:off x="4367808" y="260659"/>
            <a:ext cx="7488832" cy="4708981"/>
          </a:xfrm>
          <a:prstGeom prst="rect">
            <a:avLst/>
          </a:prstGeom>
          <a:noFill/>
        </p:spPr>
        <p:txBody>
          <a:bodyPr wrap="square" rtlCol="0">
            <a:spAutoFit/>
          </a:bodyPr>
          <a:lstStyle/>
          <a:p>
            <a:endParaRPr lang="nl-NL" sz="3000" dirty="0" smtClean="0">
              <a:solidFill>
                <a:srgbClr val="FFFFFF"/>
              </a:solidFill>
            </a:endParaRPr>
          </a:p>
          <a:p>
            <a:r>
              <a:rPr lang="nl-NL" sz="3000" dirty="0" smtClean="0">
                <a:solidFill>
                  <a:srgbClr val="FFFFFF"/>
                </a:solidFill>
              </a:rPr>
              <a:t>Economische ideeën:</a:t>
            </a:r>
          </a:p>
          <a:p>
            <a:endParaRPr lang="nl-NL" sz="3000" dirty="0">
              <a:solidFill>
                <a:srgbClr val="FFFFFF"/>
              </a:solidFill>
            </a:endParaRPr>
          </a:p>
          <a:p>
            <a:pPr marL="457200" indent="-457200">
              <a:buFont typeface="Arial" panose="020B0604020202020204" pitchFamily="34" charset="0"/>
              <a:buChar char="•"/>
            </a:pPr>
            <a:r>
              <a:rPr lang="nl-NL" sz="3000" dirty="0" smtClean="0">
                <a:solidFill>
                  <a:srgbClr val="FFFFFF"/>
                </a:solidFill>
              </a:rPr>
              <a:t>Het liberalisme wil vrijheid van handen, productie en arbeid.</a:t>
            </a:r>
          </a:p>
          <a:p>
            <a:pPr marL="457200" indent="-457200">
              <a:buFont typeface="Arial" panose="020B0604020202020204" pitchFamily="34" charset="0"/>
              <a:buChar char="•"/>
            </a:pPr>
            <a:r>
              <a:rPr lang="nl-NL" sz="3000" dirty="0" smtClean="0">
                <a:solidFill>
                  <a:srgbClr val="FFFFFF"/>
                </a:solidFill>
              </a:rPr>
              <a:t>Verschillen in inkomsten zijn normaal. Maar alle mensen moeten wel de kans krijgen door hard werken (rijk)er te worden.</a:t>
            </a:r>
          </a:p>
          <a:p>
            <a:endParaRPr lang="nl-NL" sz="3000" dirty="0">
              <a:solidFill>
                <a:srgbClr val="FFFFFF"/>
              </a:solidFill>
            </a:endParaRPr>
          </a:p>
          <a:p>
            <a:endParaRPr lang="nl-NL" sz="3000" dirty="0">
              <a:solidFill>
                <a:srgbClr val="FFFFFF"/>
              </a:solidFill>
            </a:endParaRPr>
          </a:p>
        </p:txBody>
      </p:sp>
      <p:pic>
        <p:nvPicPr>
          <p:cNvPr id="7" name="Tijdelijke aanduiding voor inhoud 3" descr="oog002.png"/>
          <p:cNvPicPr>
            <a:picLocks noChangeAspect="1"/>
          </p:cNvPicPr>
          <p:nvPr/>
        </p:nvPicPr>
        <p:blipFill>
          <a:blip r:embed="rId3" cstate="print"/>
          <a:stretch>
            <a:fillRect/>
          </a:stretch>
        </p:blipFill>
        <p:spPr>
          <a:xfrm>
            <a:off x="10512492" y="6093307"/>
            <a:ext cx="1344149" cy="567423"/>
          </a:xfrm>
          <a:prstGeom prst="rect">
            <a:avLst/>
          </a:prstGeom>
        </p:spPr>
      </p:pic>
    </p:spTree>
    <p:extLst>
      <p:ext uri="{BB962C8B-B14F-4D97-AF65-F5344CB8AC3E}">
        <p14:creationId xmlns:p14="http://schemas.microsoft.com/office/powerpoint/2010/main" val="2990189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79175" y="607164"/>
            <a:ext cx="7908031" cy="4493538"/>
          </a:xfrm>
          <a:prstGeom prst="rect">
            <a:avLst/>
          </a:prstGeom>
          <a:noFill/>
        </p:spPr>
        <p:txBody>
          <a:bodyPr wrap="square" rtlCol="0">
            <a:spAutoFit/>
          </a:bodyPr>
          <a:lstStyle/>
          <a:p>
            <a:r>
              <a:rPr lang="nl-NL" sz="2200" dirty="0" smtClean="0">
                <a:solidFill>
                  <a:schemeClr val="bg1"/>
                </a:solidFill>
              </a:rPr>
              <a:t>Machines worden geplaatst in aparte gebouwen: </a:t>
            </a:r>
            <a:r>
              <a:rPr lang="nl-NL" sz="2200" u="sng" dirty="0" smtClean="0">
                <a:solidFill>
                  <a:schemeClr val="bg1"/>
                </a:solidFill>
              </a:rPr>
              <a:t>fabrieken</a:t>
            </a:r>
            <a:r>
              <a:rPr lang="nl-NL" sz="2200" dirty="0" smtClean="0">
                <a:solidFill>
                  <a:schemeClr val="bg1"/>
                </a:solidFill>
              </a:rPr>
              <a:t>.</a:t>
            </a:r>
          </a:p>
          <a:p>
            <a:endParaRPr lang="nl-NL" sz="2200" dirty="0">
              <a:solidFill>
                <a:schemeClr val="bg1"/>
              </a:solidFill>
            </a:endParaRPr>
          </a:p>
          <a:p>
            <a:r>
              <a:rPr lang="nl-NL" sz="2200" u="sng" dirty="0" smtClean="0">
                <a:solidFill>
                  <a:schemeClr val="bg1"/>
                </a:solidFill>
              </a:rPr>
              <a:t>Massaproductie:</a:t>
            </a:r>
            <a:r>
              <a:rPr lang="nl-NL" sz="2200" dirty="0" smtClean="0">
                <a:solidFill>
                  <a:schemeClr val="bg1"/>
                </a:solidFill>
              </a:rPr>
              <a:t> Grote aantallen van precies hetzelfde product worden gemaakt met behulp van </a:t>
            </a:r>
            <a:r>
              <a:rPr lang="nl-NL" sz="2200" u="sng" dirty="0" smtClean="0">
                <a:solidFill>
                  <a:schemeClr val="bg1"/>
                </a:solidFill>
              </a:rPr>
              <a:t>Arbeidsdeling</a:t>
            </a:r>
            <a:r>
              <a:rPr lang="nl-NL" sz="2200" dirty="0" smtClean="0">
                <a:solidFill>
                  <a:schemeClr val="bg1"/>
                </a:solidFill>
              </a:rPr>
              <a:t>.</a:t>
            </a:r>
          </a:p>
          <a:p>
            <a:endParaRPr lang="nl-NL" sz="2200" u="sng" dirty="0">
              <a:solidFill>
                <a:schemeClr val="bg1"/>
              </a:solidFill>
            </a:endParaRPr>
          </a:p>
          <a:p>
            <a:r>
              <a:rPr lang="nl-NL" sz="2200" u="sng" dirty="0" smtClean="0">
                <a:solidFill>
                  <a:schemeClr val="bg1"/>
                </a:solidFill>
              </a:rPr>
              <a:t>Arbeidsdeling</a:t>
            </a:r>
            <a:r>
              <a:rPr lang="nl-NL" sz="2200" dirty="0" smtClean="0">
                <a:solidFill>
                  <a:schemeClr val="bg1"/>
                </a:solidFill>
              </a:rPr>
              <a:t>: Het maken van producten in verschillende stappen: elke arbeider doet maar één van deze stappen.</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1026" name="Picture 2" descr="http://www.ub.uib.no/utstilling/kvinner-i-arbeid/kvinnebilder/ilysogrorsle/kap5/UBB-KK-N-431_0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254" y="3225785"/>
            <a:ext cx="4919833" cy="3468482"/>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43393" y="3225788"/>
            <a:ext cx="1096635" cy="1019663"/>
          </a:xfrm>
          <a:prstGeom prst="rect">
            <a:avLst/>
          </a:prstGeom>
        </p:spPr>
      </p:pic>
    </p:spTree>
    <p:extLst>
      <p:ext uri="{BB962C8B-B14F-4D97-AF65-F5344CB8AC3E}">
        <p14:creationId xmlns:p14="http://schemas.microsoft.com/office/powerpoint/2010/main" val="3055399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err="1" smtClean="0"/>
              <a:t>kaj</a:t>
            </a:r>
            <a:endParaRPr lang="nl-NL" dirty="0"/>
          </a:p>
        </p:txBody>
      </p:sp>
      <p:sp>
        <p:nvSpPr>
          <p:cNvPr id="3" name="Ondertitel 2"/>
          <p:cNvSpPr>
            <a:spLocks noGrp="1"/>
          </p:cNvSpPr>
          <p:nvPr>
            <p:ph type="subTitle" idx="1"/>
          </p:nvPr>
        </p:nvSpPr>
        <p:spPr/>
        <p:txBody>
          <a:bodyPr/>
          <a:lstStyle/>
          <a:p>
            <a:endParaRPr lang="nl-NL" dirty="0"/>
          </a:p>
        </p:txBody>
      </p:sp>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ekstvak 4"/>
          <p:cNvSpPr txBox="1"/>
          <p:nvPr/>
        </p:nvSpPr>
        <p:spPr>
          <a:xfrm>
            <a:off x="4655840" y="404664"/>
            <a:ext cx="7200800" cy="2862322"/>
          </a:xfrm>
          <a:prstGeom prst="rect">
            <a:avLst/>
          </a:prstGeom>
          <a:noFill/>
        </p:spPr>
        <p:txBody>
          <a:bodyPr wrap="square" rtlCol="0">
            <a:spAutoFit/>
          </a:bodyPr>
          <a:lstStyle/>
          <a:p>
            <a:r>
              <a:rPr lang="nl-NL" sz="3000" dirty="0" smtClean="0">
                <a:solidFill>
                  <a:srgbClr val="FFFFFF"/>
                </a:solidFill>
              </a:rPr>
              <a:t>Sociale ideeën:</a:t>
            </a:r>
          </a:p>
          <a:p>
            <a:endParaRPr lang="nl-NL" sz="3000" i="1" dirty="0">
              <a:solidFill>
                <a:srgbClr val="FFFFFF"/>
              </a:solidFill>
            </a:endParaRPr>
          </a:p>
          <a:p>
            <a:pPr marL="457200" indent="-457200">
              <a:buFont typeface="Arial" panose="020B0604020202020204" pitchFamily="34" charset="0"/>
              <a:buChar char="•"/>
            </a:pPr>
            <a:r>
              <a:rPr lang="nl-NL" sz="3000" dirty="0" smtClean="0">
                <a:solidFill>
                  <a:srgbClr val="FFFFFF"/>
                </a:solidFill>
              </a:rPr>
              <a:t>De overheid moet zich niet met de sociale omstandigheden bemoeien</a:t>
            </a:r>
          </a:p>
          <a:p>
            <a:pPr marL="457200" indent="-457200">
              <a:buFont typeface="Arial" panose="020B0604020202020204" pitchFamily="34" charset="0"/>
              <a:buChar char="•"/>
            </a:pPr>
            <a:r>
              <a:rPr lang="nl-NL" sz="3000" dirty="0" smtClean="0">
                <a:solidFill>
                  <a:srgbClr val="FFFFFF"/>
                </a:solidFill>
              </a:rPr>
              <a:t>Het is normaal dat er verschillende bevolkingslagen zijn.</a:t>
            </a:r>
            <a:endParaRPr lang="nl-NL" sz="3000" dirty="0">
              <a:solidFill>
                <a:srgbClr val="FFFFFF"/>
              </a:solidFill>
            </a:endParaRPr>
          </a:p>
        </p:txBody>
      </p:sp>
      <p:pic>
        <p:nvPicPr>
          <p:cNvPr id="7" name="Tijdelijke aanduiding voor inhoud 3" descr="oog002.png"/>
          <p:cNvPicPr>
            <a:picLocks noChangeAspect="1"/>
          </p:cNvPicPr>
          <p:nvPr/>
        </p:nvPicPr>
        <p:blipFill>
          <a:blip r:embed="rId3" cstate="print"/>
          <a:stretch>
            <a:fillRect/>
          </a:stretch>
        </p:blipFill>
        <p:spPr>
          <a:xfrm>
            <a:off x="10512492" y="6093307"/>
            <a:ext cx="1344149" cy="567423"/>
          </a:xfrm>
          <a:prstGeom prst="rect">
            <a:avLst/>
          </a:prstGeom>
        </p:spPr>
      </p:pic>
    </p:spTree>
    <p:extLst>
      <p:ext uri="{BB962C8B-B14F-4D97-AF65-F5344CB8AC3E}">
        <p14:creationId xmlns:p14="http://schemas.microsoft.com/office/powerpoint/2010/main" val="24636347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http://www.xead.nl/resize/500-500/upload/c2b494c9d2031ac58742f91f33aba592ZGVsYWNyb2l4X2xpYmVydGUuanBn.jpg"/>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bwMode="auto">
          <a:xfrm>
            <a:off x="-4224470" y="0"/>
            <a:ext cx="8448939" cy="6858000"/>
          </a:xfrm>
          <a:prstGeom prst="rect">
            <a:avLst/>
          </a:prstGeom>
          <a:noFill/>
          <a:ln>
            <a:noFill/>
          </a:ln>
        </p:spPr>
      </p:pic>
      <p:sp>
        <p:nvSpPr>
          <p:cNvPr id="5" name="Titel 4"/>
          <p:cNvSpPr>
            <a:spLocks noGrp="1"/>
          </p:cNvSpPr>
          <p:nvPr>
            <p:ph type="title"/>
          </p:nvPr>
        </p:nvSpPr>
        <p:spPr/>
        <p:txBody>
          <a:bodyPr/>
          <a:lstStyle/>
          <a:p>
            <a:endParaRPr lang="nl-NL"/>
          </a:p>
        </p:txBody>
      </p:sp>
      <p:sp>
        <p:nvSpPr>
          <p:cNvPr id="6" name="Tekstvak 5"/>
          <p:cNvSpPr txBox="1"/>
          <p:nvPr/>
        </p:nvSpPr>
        <p:spPr>
          <a:xfrm>
            <a:off x="4367808" y="404664"/>
            <a:ext cx="6912768" cy="2862322"/>
          </a:xfrm>
          <a:prstGeom prst="rect">
            <a:avLst/>
          </a:prstGeom>
          <a:noFill/>
        </p:spPr>
        <p:txBody>
          <a:bodyPr wrap="square" rtlCol="0">
            <a:spAutoFit/>
          </a:bodyPr>
          <a:lstStyle/>
          <a:p>
            <a:r>
              <a:rPr lang="nl-NL" sz="3000" b="1" dirty="0" smtClean="0">
                <a:solidFill>
                  <a:srgbClr val="FFFFFF"/>
                </a:solidFill>
              </a:rPr>
              <a:t>Invloed</a:t>
            </a:r>
          </a:p>
          <a:p>
            <a:endParaRPr lang="nl-NL" sz="3000" b="1" dirty="0" smtClean="0">
              <a:solidFill>
                <a:srgbClr val="FFFFFF"/>
              </a:solidFill>
            </a:endParaRPr>
          </a:p>
          <a:p>
            <a:endParaRPr lang="nl-NL" sz="3000" dirty="0" smtClean="0">
              <a:solidFill>
                <a:srgbClr val="FFFFFF"/>
              </a:solidFill>
            </a:endParaRPr>
          </a:p>
          <a:p>
            <a:r>
              <a:rPr lang="nl-NL" sz="3000" dirty="0" smtClean="0">
                <a:solidFill>
                  <a:srgbClr val="FFFFFF"/>
                </a:solidFill>
              </a:rPr>
              <a:t>Veel ideeën zie je nu nog terug in bijvoorbeeld de grondwetten van democratische landen.</a:t>
            </a:r>
            <a:endParaRPr lang="nl-NL" sz="3000" dirty="0">
              <a:solidFill>
                <a:srgbClr val="FFFFFF"/>
              </a:solidFill>
            </a:endParaRPr>
          </a:p>
        </p:txBody>
      </p:sp>
      <p:sp>
        <p:nvSpPr>
          <p:cNvPr id="2" name="Tijdelijke aanduiding voor inhoud 1"/>
          <p:cNvSpPr>
            <a:spLocks noGrp="1"/>
          </p:cNvSpPr>
          <p:nvPr>
            <p:ph idx="1"/>
          </p:nvPr>
        </p:nvSpPr>
        <p:spPr/>
        <p:txBody>
          <a:bodyPr/>
          <a:lstStyle/>
          <a:p>
            <a:endParaRPr lang="nl-NL" dirty="0"/>
          </a:p>
        </p:txBody>
      </p:sp>
    </p:spTree>
    <p:extLst>
      <p:ext uri="{BB962C8B-B14F-4D97-AF65-F5344CB8AC3E}">
        <p14:creationId xmlns:p14="http://schemas.microsoft.com/office/powerpoint/2010/main" val="27571175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14400" y="609612"/>
            <a:ext cx="10363200" cy="3179439"/>
          </a:xfrm>
        </p:spPr>
        <p:txBody>
          <a:bodyPr/>
          <a:lstStyle/>
          <a:p>
            <a:r>
              <a:rPr lang="nl-NL" dirty="0" smtClean="0"/>
              <a:t> </a:t>
            </a:r>
            <a:r>
              <a:rPr lang="nl-NL" dirty="0"/>
              <a:t>N</a:t>
            </a:r>
            <a:r>
              <a:rPr lang="nl-NL" dirty="0" smtClean="0"/>
              <a:t>ationalisme  </a:t>
            </a:r>
            <a:endParaRPr lang="nl-NL" dirty="0"/>
          </a:p>
        </p:txBody>
      </p:sp>
      <p:sp>
        <p:nvSpPr>
          <p:cNvPr id="3" name="Ondertitel 2"/>
          <p:cNvSpPr>
            <a:spLocks noGrp="1"/>
          </p:cNvSpPr>
          <p:nvPr>
            <p:ph type="subTitle" idx="1"/>
          </p:nvPr>
        </p:nvSpPr>
        <p:spPr/>
        <p:txBody>
          <a:bodyPr/>
          <a:lstStyle/>
          <a:p>
            <a:r>
              <a:rPr lang="nl-NL" dirty="0" smtClean="0"/>
              <a:t>Door Luc, Tom en Joris</a:t>
            </a:r>
            <a:endParaRPr lang="nl-NL" dirty="0"/>
          </a:p>
        </p:txBody>
      </p:sp>
    </p:spTree>
    <p:extLst>
      <p:ext uri="{BB962C8B-B14F-4D97-AF65-F5344CB8AC3E}">
        <p14:creationId xmlns:p14="http://schemas.microsoft.com/office/powerpoint/2010/main" val="22209763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marL="0" indent="0">
              <a:buNone/>
            </a:pPr>
            <a:r>
              <a:rPr lang="nl-NL" dirty="0" smtClean="0">
                <a:solidFill>
                  <a:schemeClr val="tx1"/>
                </a:solidFill>
              </a:rPr>
              <a:t>Door de Franse overheersing gingen veel mensen bij een bepaald volk horen. Als mensen zich saamhorig voelen, zitten ze in een</a:t>
            </a:r>
            <a:r>
              <a:rPr lang="nl-NL" i="1" dirty="0" smtClean="0">
                <a:solidFill>
                  <a:schemeClr val="tx1"/>
                </a:solidFill>
              </a:rPr>
              <a:t> nationale staat</a:t>
            </a:r>
            <a:r>
              <a:rPr lang="nl-NL" dirty="0" smtClean="0">
                <a:solidFill>
                  <a:schemeClr val="tx1"/>
                </a:solidFill>
              </a:rPr>
              <a:t>. Ze willen een staat vormen. </a:t>
            </a:r>
            <a:endParaRPr lang="nl-NL" dirty="0">
              <a:solidFill>
                <a:schemeClr val="tx1"/>
              </a:solidFill>
            </a:endParaRPr>
          </a:p>
        </p:txBody>
      </p:sp>
      <p:pic>
        <p:nvPicPr>
          <p:cNvPr id="1028" name="Picture 4" descr="E:\p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02984" y="4420831"/>
            <a:ext cx="1344149" cy="1617992"/>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3"/>
          <a:stretch>
            <a:fillRect/>
          </a:stretch>
        </p:blipFill>
        <p:spPr>
          <a:xfrm>
            <a:off x="815413" y="3501019"/>
            <a:ext cx="5715000" cy="2905125"/>
          </a:xfrm>
          <a:prstGeom prst="rect">
            <a:avLst/>
          </a:prstGeom>
        </p:spPr>
      </p:pic>
    </p:spTree>
    <p:extLst>
      <p:ext uri="{BB962C8B-B14F-4D97-AF65-F5344CB8AC3E}">
        <p14:creationId xmlns:p14="http://schemas.microsoft.com/office/powerpoint/2010/main" val="16358964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marL="0" indent="0">
              <a:buNone/>
            </a:pPr>
            <a:r>
              <a:rPr lang="nl-NL" dirty="0">
                <a:solidFill>
                  <a:schemeClr val="tx1"/>
                </a:solidFill>
              </a:rPr>
              <a:t>Deze mensen voelen zich anders dan mensen uit andere steden.</a:t>
            </a:r>
          </a:p>
          <a:p>
            <a:pPr marL="0" indent="0">
              <a:buNone/>
            </a:pPr>
            <a:endParaRPr lang="nl-NL" sz="2000" b="1" dirty="0">
              <a:solidFill>
                <a:schemeClr val="tx1"/>
              </a:solidFill>
            </a:endParaRPr>
          </a:p>
          <a:p>
            <a:pPr marL="0" indent="0">
              <a:buNone/>
            </a:pPr>
            <a:r>
              <a:rPr lang="nl-NL" dirty="0">
                <a:solidFill>
                  <a:schemeClr val="tx1"/>
                </a:solidFill>
              </a:rPr>
              <a:t>Saamhorigheid is het gevoel dat je bij elkaar hoort.</a:t>
            </a:r>
          </a:p>
          <a:p>
            <a:endParaRPr lang="nl-NL" dirty="0"/>
          </a:p>
        </p:txBody>
      </p:sp>
      <p:pic>
        <p:nvPicPr>
          <p:cNvPr id="4" name="Afbeelding 3"/>
          <p:cNvPicPr>
            <a:picLocks noChangeAspect="1"/>
          </p:cNvPicPr>
          <p:nvPr/>
        </p:nvPicPr>
        <p:blipFill>
          <a:blip r:embed="rId2"/>
          <a:stretch>
            <a:fillRect/>
          </a:stretch>
        </p:blipFill>
        <p:spPr>
          <a:xfrm>
            <a:off x="1007436" y="3589835"/>
            <a:ext cx="5088565" cy="2693041"/>
          </a:xfrm>
          <a:prstGeom prst="rect">
            <a:avLst/>
          </a:prstGeom>
        </p:spPr>
      </p:pic>
      <p:pic>
        <p:nvPicPr>
          <p:cNvPr id="5" name="Picture 4" descr="E:\p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2984" y="4420831"/>
            <a:ext cx="1344149" cy="161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573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pPr marL="0" indent="0">
              <a:buNone/>
            </a:pPr>
            <a:r>
              <a:rPr lang="nl-NL" dirty="0" smtClean="0">
                <a:solidFill>
                  <a:schemeClr val="tx1"/>
                </a:solidFill>
              </a:rPr>
              <a:t>Saamhorigheid kan ontstaan, doordat mensen overeenkomsten hebben, zoals godsdienst, taal, hobby’s etc. </a:t>
            </a:r>
          </a:p>
          <a:p>
            <a:pPr marL="0" indent="0">
              <a:buNone/>
            </a:pPr>
            <a:endParaRPr lang="nl-NL" dirty="0" smtClean="0">
              <a:solidFill>
                <a:schemeClr val="tx1"/>
              </a:solidFill>
            </a:endParaRPr>
          </a:p>
          <a:p>
            <a:pPr marL="0" indent="0">
              <a:buNone/>
            </a:pPr>
            <a:endParaRPr lang="nl-NL" dirty="0" smtClean="0">
              <a:solidFill>
                <a:schemeClr val="tx1"/>
              </a:solidFill>
            </a:endParaRPr>
          </a:p>
          <a:p>
            <a:pPr marL="0" indent="0">
              <a:buNone/>
            </a:pPr>
            <a:endParaRPr lang="nl-NL" dirty="0">
              <a:solidFill>
                <a:schemeClr val="tx1"/>
              </a:solidFill>
            </a:endParaRPr>
          </a:p>
          <a:p>
            <a:pPr marL="0" indent="0">
              <a:buNone/>
            </a:pPr>
            <a:endParaRPr lang="nl-NL" dirty="0" smtClean="0">
              <a:solidFill>
                <a:schemeClr val="tx1"/>
              </a:solidFill>
            </a:endParaRPr>
          </a:p>
          <a:p>
            <a:pPr marL="0" indent="0">
              <a:buNone/>
            </a:pPr>
            <a:r>
              <a:rPr lang="nl-NL" dirty="0" smtClean="0">
                <a:solidFill>
                  <a:schemeClr val="tx1"/>
                </a:solidFill>
              </a:rPr>
              <a:t>• Chauvinisme </a:t>
            </a:r>
            <a:endParaRPr lang="nl-NL" dirty="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2445" y="2132867"/>
            <a:ext cx="1341967"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E:\oo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0423" y="4941168"/>
            <a:ext cx="1346431" cy="13807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724" y="2492896"/>
            <a:ext cx="4800533" cy="2081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405" y="4941168"/>
            <a:ext cx="2280715" cy="171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3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circle(in)">
                                      <p:cBhvr>
                                        <p:cTn id="7" dur="20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dirty="0" smtClean="0">
                <a:solidFill>
                  <a:schemeClr val="tx1"/>
                </a:solidFill>
              </a:rPr>
              <a:t>Door chauvinisme en saamhorigheid komt ook vaak haat tegen andere volken</a:t>
            </a:r>
            <a:endParaRPr lang="nl-NL"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423" y="1772826"/>
            <a:ext cx="1341967"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fbeelding 3"/>
          <p:cNvPicPr>
            <a:picLocks noChangeAspect="1"/>
          </p:cNvPicPr>
          <p:nvPr/>
        </p:nvPicPr>
        <p:blipFill>
          <a:blip r:embed="rId3"/>
          <a:stretch>
            <a:fillRect/>
          </a:stretch>
        </p:blipFill>
        <p:spPr>
          <a:xfrm>
            <a:off x="1775523" y="2420888"/>
            <a:ext cx="7200900" cy="3790950"/>
          </a:xfrm>
          <a:prstGeom prst="rect">
            <a:avLst/>
          </a:prstGeom>
        </p:spPr>
      </p:pic>
    </p:spTree>
    <p:extLst>
      <p:ext uri="{BB962C8B-B14F-4D97-AF65-F5344CB8AC3E}">
        <p14:creationId xmlns:p14="http://schemas.microsoft.com/office/powerpoint/2010/main" val="529851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normAutofit/>
          </a:bodyPr>
          <a:lstStyle/>
          <a:p>
            <a:pPr>
              <a:spcBef>
                <a:spcPts val="0"/>
              </a:spcBef>
              <a:spcAft>
                <a:spcPts val="600"/>
              </a:spcAft>
            </a:pPr>
            <a:r>
              <a:rPr lang="nl-NL" dirty="0">
                <a:solidFill>
                  <a:srgbClr val="252525"/>
                </a:solidFill>
                <a:latin typeface="Century Gothic" panose="020B0502020202020204" pitchFamily="34" charset="0"/>
              </a:rPr>
              <a:t>Belangrijkste nationalistische ideeën:</a:t>
            </a:r>
            <a:endParaRPr lang="nl-NL" dirty="0">
              <a:latin typeface="Century Gothic" panose="020B0502020202020204" pitchFamily="34" charset="0"/>
            </a:endParaRPr>
          </a:p>
          <a:p>
            <a:pPr fontAlgn="base">
              <a:spcBef>
                <a:spcPts val="0"/>
              </a:spcBef>
            </a:pPr>
            <a:r>
              <a:rPr lang="nl-NL" u="sng" dirty="0">
                <a:solidFill>
                  <a:srgbClr val="252525"/>
                </a:solidFill>
                <a:latin typeface="Century Gothic" panose="020B0502020202020204" pitchFamily="34" charset="0"/>
              </a:rPr>
              <a:t>Het zelfbeschikkingsrecht.</a:t>
            </a:r>
            <a:r>
              <a:rPr lang="nl-NL" dirty="0">
                <a:solidFill>
                  <a:srgbClr val="252525"/>
                </a:solidFill>
                <a:latin typeface="Century Gothic" panose="020B0502020202020204" pitchFamily="34" charset="0"/>
              </a:rPr>
              <a:t> Volken die géén eigen staat hadden, streefden er wel naar. Het congres  van Wenen had alles zo ingedeeld zoals de vorsten, en niet de volken het wilden. Nationalisten deden beroep op het zelfbeschikkingsrecht.</a:t>
            </a:r>
            <a:endParaRPr lang="nl-NL" dirty="0">
              <a:solidFill>
                <a:srgbClr val="000000"/>
              </a:solidFill>
              <a:latin typeface="Century Gothic" panose="020B0502020202020204" pitchFamily="34" charset="0"/>
            </a:endParaRPr>
          </a:p>
          <a:p>
            <a:pPr marL="0" indent="0" fontAlgn="base">
              <a:spcBef>
                <a:spcPts val="0"/>
              </a:spcBef>
              <a:buNone/>
            </a:pPr>
            <a:r>
              <a:rPr lang="nl-NL" dirty="0"/>
              <a:t/>
            </a:r>
            <a:br>
              <a:rPr lang="nl-NL" dirty="0"/>
            </a:br>
            <a:endParaRPr lang="nl-NL" dirty="0"/>
          </a:p>
        </p:txBody>
      </p:sp>
      <p:pic>
        <p:nvPicPr>
          <p:cNvPr id="4" name="Afbeelding 3"/>
          <p:cNvPicPr>
            <a:picLocks noChangeAspect="1"/>
          </p:cNvPicPr>
          <p:nvPr/>
        </p:nvPicPr>
        <p:blipFill>
          <a:blip r:embed="rId3"/>
          <a:stretch>
            <a:fillRect/>
          </a:stretch>
        </p:blipFill>
        <p:spPr>
          <a:xfrm>
            <a:off x="10032439" y="4221099"/>
            <a:ext cx="1341236" cy="1377815"/>
          </a:xfrm>
          <a:prstGeom prst="rect">
            <a:avLst/>
          </a:prstGeom>
        </p:spPr>
      </p:pic>
      <p:pic>
        <p:nvPicPr>
          <p:cNvPr id="5" name="Afbeelding 4"/>
          <p:cNvPicPr>
            <a:picLocks noChangeAspect="1"/>
          </p:cNvPicPr>
          <p:nvPr/>
        </p:nvPicPr>
        <p:blipFill>
          <a:blip r:embed="rId4"/>
          <a:stretch>
            <a:fillRect/>
          </a:stretch>
        </p:blipFill>
        <p:spPr>
          <a:xfrm>
            <a:off x="1199456" y="4509120"/>
            <a:ext cx="2208245" cy="2126534"/>
          </a:xfrm>
          <a:prstGeom prst="rect">
            <a:avLst/>
          </a:prstGeom>
        </p:spPr>
      </p:pic>
    </p:spTree>
    <p:extLst>
      <p:ext uri="{BB962C8B-B14F-4D97-AF65-F5344CB8AC3E}">
        <p14:creationId xmlns:p14="http://schemas.microsoft.com/office/powerpoint/2010/main" val="30844982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u="sng" dirty="0">
                <a:solidFill>
                  <a:schemeClr val="tx1"/>
                </a:solidFill>
              </a:rPr>
              <a:t>De volkssoevereiniteit</a:t>
            </a:r>
            <a:r>
              <a:rPr lang="nl-NL" dirty="0">
                <a:solidFill>
                  <a:schemeClr val="tx1"/>
                </a:solidFill>
              </a:rPr>
              <a:t>. De Nationalisten vonden dat ieder volk recht moest hebben een eigen bestuur te kiezen (volkssoevereiniteit). De liberalen vonden dit ook.</a:t>
            </a:r>
          </a:p>
          <a:p>
            <a:endParaRPr lang="nl-NL" dirty="0"/>
          </a:p>
        </p:txBody>
      </p:sp>
      <p:pic>
        <p:nvPicPr>
          <p:cNvPr id="4" name="Afbeelding 3"/>
          <p:cNvPicPr>
            <a:picLocks noChangeAspect="1"/>
          </p:cNvPicPr>
          <p:nvPr/>
        </p:nvPicPr>
        <p:blipFill>
          <a:blip r:embed="rId3"/>
          <a:stretch>
            <a:fillRect/>
          </a:stretch>
        </p:blipFill>
        <p:spPr>
          <a:xfrm>
            <a:off x="1199456" y="3337801"/>
            <a:ext cx="5760640" cy="2707501"/>
          </a:xfrm>
          <a:prstGeom prst="rect">
            <a:avLst/>
          </a:prstGeom>
        </p:spPr>
      </p:pic>
      <p:pic>
        <p:nvPicPr>
          <p:cNvPr id="5" name="Afbeelding 4"/>
          <p:cNvPicPr>
            <a:picLocks noChangeAspect="1"/>
          </p:cNvPicPr>
          <p:nvPr/>
        </p:nvPicPr>
        <p:blipFill>
          <a:blip r:embed="rId4"/>
          <a:stretch>
            <a:fillRect/>
          </a:stretch>
        </p:blipFill>
        <p:spPr>
          <a:xfrm>
            <a:off x="9744407" y="3174280"/>
            <a:ext cx="1341236" cy="1377815"/>
          </a:xfrm>
          <a:prstGeom prst="rect">
            <a:avLst/>
          </a:prstGeom>
        </p:spPr>
      </p:pic>
    </p:spTree>
    <p:extLst>
      <p:ext uri="{BB962C8B-B14F-4D97-AF65-F5344CB8AC3E}">
        <p14:creationId xmlns:p14="http://schemas.microsoft.com/office/powerpoint/2010/main" val="30389794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u="sng" dirty="0">
                <a:solidFill>
                  <a:schemeClr val="tx1"/>
                </a:solidFill>
              </a:rPr>
              <a:t>Staatsnationalisme.</a:t>
            </a:r>
            <a:r>
              <a:rPr lang="nl-NL" dirty="0">
                <a:solidFill>
                  <a:schemeClr val="tx1"/>
                </a:solidFill>
              </a:rPr>
              <a:t> Het streven van regeringen naar een nationaal gevoel tot stand te brengen van hun staat aan de bevolking. Bijvoorbeeld door een volkslied te maken en te zingen. (van één bepaalde taal en van een verplichte kijk op het verleden in het onderwijs)</a:t>
            </a:r>
          </a:p>
          <a:p>
            <a:endParaRPr lang="nl-NL" dirty="0"/>
          </a:p>
        </p:txBody>
      </p:sp>
      <p:pic>
        <p:nvPicPr>
          <p:cNvPr id="4" name="Afbeelding 3"/>
          <p:cNvPicPr>
            <a:picLocks noChangeAspect="1"/>
          </p:cNvPicPr>
          <p:nvPr/>
        </p:nvPicPr>
        <p:blipFill>
          <a:blip r:embed="rId2"/>
          <a:stretch>
            <a:fillRect/>
          </a:stretch>
        </p:blipFill>
        <p:spPr>
          <a:xfrm>
            <a:off x="6480042" y="3645035"/>
            <a:ext cx="2697819" cy="3024461"/>
          </a:xfrm>
          <a:prstGeom prst="rect">
            <a:avLst/>
          </a:prstGeom>
        </p:spPr>
      </p:pic>
      <p:pic>
        <p:nvPicPr>
          <p:cNvPr id="5" name="Afbeelding 4"/>
          <p:cNvPicPr>
            <a:picLocks noChangeAspect="1"/>
          </p:cNvPicPr>
          <p:nvPr/>
        </p:nvPicPr>
        <p:blipFill>
          <a:blip r:embed="rId3"/>
          <a:stretch>
            <a:fillRect/>
          </a:stretch>
        </p:blipFill>
        <p:spPr>
          <a:xfrm>
            <a:off x="10241167" y="4221099"/>
            <a:ext cx="1341236" cy="1377815"/>
          </a:xfrm>
          <a:prstGeom prst="rect">
            <a:avLst/>
          </a:prstGeom>
        </p:spPr>
      </p:pic>
    </p:spTree>
    <p:extLst>
      <p:ext uri="{BB962C8B-B14F-4D97-AF65-F5344CB8AC3E}">
        <p14:creationId xmlns:p14="http://schemas.microsoft.com/office/powerpoint/2010/main" val="14697714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93243" y="255472"/>
            <a:ext cx="7908031" cy="4493538"/>
          </a:xfrm>
          <a:prstGeom prst="rect">
            <a:avLst/>
          </a:prstGeom>
          <a:noFill/>
        </p:spPr>
        <p:txBody>
          <a:bodyPr wrap="square" rtlCol="0">
            <a:spAutoFit/>
          </a:bodyPr>
          <a:lstStyle/>
          <a:p>
            <a:r>
              <a:rPr lang="nl-NL" sz="2200" dirty="0" smtClean="0">
                <a:solidFill>
                  <a:schemeClr val="bg1"/>
                </a:solidFill>
              </a:rPr>
              <a:t>Het werk was zwaar:</a:t>
            </a:r>
          </a:p>
          <a:p>
            <a:endParaRPr lang="nl-NL" sz="2200" dirty="0">
              <a:solidFill>
                <a:schemeClr val="bg1"/>
              </a:solidFill>
            </a:endParaRPr>
          </a:p>
          <a:p>
            <a:pPr marL="342900" indent="-342900">
              <a:buFont typeface="Arial" panose="020B0604020202020204" pitchFamily="34" charset="0"/>
              <a:buChar char="•"/>
            </a:pPr>
            <a:r>
              <a:rPr lang="nl-NL" sz="2200" dirty="0" smtClean="0">
                <a:solidFill>
                  <a:schemeClr val="bg1"/>
                </a:solidFill>
              </a:rPr>
              <a:t>Fabrieken waren vies.</a:t>
            </a:r>
          </a:p>
          <a:p>
            <a:pPr marL="342900" indent="-342900">
              <a:buFont typeface="Arial" panose="020B0604020202020204" pitchFamily="34" charset="0"/>
              <a:buChar char="•"/>
            </a:pPr>
            <a:r>
              <a:rPr lang="nl-NL" sz="2200" dirty="0" smtClean="0">
                <a:solidFill>
                  <a:schemeClr val="bg1"/>
                </a:solidFill>
              </a:rPr>
              <a:t>Arbeiders werkten lange dagen (12 tot 14 uur)</a:t>
            </a:r>
          </a:p>
          <a:p>
            <a:pPr marL="342900" indent="-342900">
              <a:buFont typeface="Arial" panose="020B0604020202020204" pitchFamily="34" charset="0"/>
              <a:buChar char="•"/>
            </a:pPr>
            <a:r>
              <a:rPr lang="nl-NL" sz="2200" dirty="0" smtClean="0">
                <a:solidFill>
                  <a:schemeClr val="bg1"/>
                </a:solidFill>
              </a:rPr>
              <a:t>Deden de hele tijd hetzelfde werk</a:t>
            </a:r>
          </a:p>
          <a:p>
            <a:pPr marL="342900" indent="-342900">
              <a:buFont typeface="Arial" panose="020B0604020202020204" pitchFamily="34" charset="0"/>
              <a:buChar char="•"/>
            </a:pPr>
            <a:r>
              <a:rPr lang="nl-NL" sz="2200" dirty="0" smtClean="0">
                <a:solidFill>
                  <a:schemeClr val="bg1"/>
                </a:solidFill>
              </a:rPr>
              <a:t>Moesten genoeg werk doen, anders ontslag.</a:t>
            </a:r>
          </a:p>
          <a:p>
            <a:pPr marL="342900" indent="-342900">
              <a:buFont typeface="Arial" panose="020B0604020202020204" pitchFamily="34" charset="0"/>
              <a:buChar char="•"/>
            </a:pPr>
            <a:r>
              <a:rPr lang="nl-NL" sz="2200" dirty="0" smtClean="0">
                <a:solidFill>
                  <a:schemeClr val="bg1"/>
                </a:solidFill>
              </a:rPr>
              <a:t>Werk was gevaarlijk: machines waren niet altijd veilig.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2050" name="Picture 2" descr="https://jl10ll.files.wordpress.com/2012/03/industrial-rev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305" y="2671053"/>
            <a:ext cx="5810531" cy="40673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7626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1026" name="Picture 2" descr="http://assets.kennislink.nl/system/files/000/161/621/large/1914_2.jpg?135600283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54538" y="785577"/>
            <a:ext cx="7682937" cy="4111674"/>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p:cNvSpPr txBox="1"/>
          <p:nvPr/>
        </p:nvSpPr>
        <p:spPr>
          <a:xfrm>
            <a:off x="1295467" y="5085195"/>
            <a:ext cx="9793088" cy="830997"/>
          </a:xfrm>
          <a:prstGeom prst="rect">
            <a:avLst/>
          </a:prstGeom>
          <a:noFill/>
        </p:spPr>
        <p:txBody>
          <a:bodyPr wrap="square" rtlCol="0">
            <a:spAutoFit/>
          </a:bodyPr>
          <a:lstStyle/>
          <a:p>
            <a:pPr algn="ctr"/>
            <a:r>
              <a:rPr lang="nl-NL" sz="2400" dirty="0" smtClean="0">
                <a:solidFill>
                  <a:prstClr val="black"/>
                </a:solidFill>
                <a:latin typeface="Century Gothic"/>
              </a:rPr>
              <a:t>Hierboven zie je een humoristische kaart van Europa hoe de mensen dachten over nationalisme en Europa.</a:t>
            </a:r>
            <a:endParaRPr lang="nl-NL" sz="2400" dirty="0">
              <a:solidFill>
                <a:prstClr val="black"/>
              </a:solidFill>
              <a:latin typeface="Century Gothic"/>
            </a:endParaRPr>
          </a:p>
        </p:txBody>
      </p:sp>
      <p:pic>
        <p:nvPicPr>
          <p:cNvPr id="7" name="Afbeelding 6"/>
          <p:cNvPicPr>
            <a:picLocks noChangeAspect="1"/>
          </p:cNvPicPr>
          <p:nvPr/>
        </p:nvPicPr>
        <p:blipFill>
          <a:blip r:embed="rId3"/>
          <a:stretch>
            <a:fillRect/>
          </a:stretch>
        </p:blipFill>
        <p:spPr>
          <a:xfrm>
            <a:off x="10320471" y="4996451"/>
            <a:ext cx="1341236" cy="1377815"/>
          </a:xfrm>
          <a:prstGeom prst="rect">
            <a:avLst/>
          </a:prstGeom>
        </p:spPr>
      </p:pic>
    </p:spTree>
    <p:extLst>
      <p:ext uri="{BB962C8B-B14F-4D97-AF65-F5344CB8AC3E}">
        <p14:creationId xmlns:p14="http://schemas.microsoft.com/office/powerpoint/2010/main" val="5141040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r>
              <a:rPr lang="nl-NL" dirty="0">
                <a:solidFill>
                  <a:schemeClr val="tx1"/>
                </a:solidFill>
              </a:rPr>
              <a:t>N</a:t>
            </a:r>
            <a:r>
              <a:rPr lang="nl-NL" dirty="0" smtClean="0">
                <a:solidFill>
                  <a:schemeClr val="tx1"/>
                </a:solidFill>
              </a:rPr>
              <a:t>ationalisme is een </a:t>
            </a:r>
            <a:r>
              <a:rPr lang="nl-NL" u="sng" dirty="0" smtClean="0">
                <a:solidFill>
                  <a:schemeClr val="tx1"/>
                </a:solidFill>
              </a:rPr>
              <a:t>politieke ideologie</a:t>
            </a:r>
          </a:p>
          <a:p>
            <a:r>
              <a:rPr lang="nl-NL" dirty="0" smtClean="0">
                <a:solidFill>
                  <a:schemeClr val="tx1"/>
                </a:solidFill>
              </a:rPr>
              <a:t>Politieke ideologie: Overtuiging </a:t>
            </a:r>
            <a:r>
              <a:rPr lang="nl-NL" dirty="0">
                <a:solidFill>
                  <a:schemeClr val="tx1"/>
                </a:solidFill>
              </a:rPr>
              <a:t>van een individu of een groep mensen. De ideologie beïnvloedt </a:t>
            </a:r>
            <a:r>
              <a:rPr lang="nl-NL" dirty="0" smtClean="0">
                <a:solidFill>
                  <a:schemeClr val="tx1"/>
                </a:solidFill>
              </a:rPr>
              <a:t>denken </a:t>
            </a:r>
            <a:r>
              <a:rPr lang="nl-NL" dirty="0">
                <a:solidFill>
                  <a:schemeClr val="tx1"/>
                </a:solidFill>
              </a:rPr>
              <a:t>en handelen</a:t>
            </a:r>
            <a:r>
              <a:rPr lang="nl-NL" dirty="0" smtClean="0">
                <a:solidFill>
                  <a:schemeClr val="tx1"/>
                </a:solidFill>
              </a:rPr>
              <a:t>.</a:t>
            </a:r>
          </a:p>
          <a:p>
            <a:endParaRPr lang="nl-NL" dirty="0" smtClean="0">
              <a:solidFill>
                <a:schemeClr val="tx1"/>
              </a:solidFill>
            </a:endParaRPr>
          </a:p>
          <a:p>
            <a:endParaRPr lang="nl-NL" dirty="0">
              <a:solidFill>
                <a:schemeClr val="tx1"/>
              </a:solidFill>
            </a:endParaRPr>
          </a:p>
          <a:p>
            <a:pPr marL="0" indent="0">
              <a:buNone/>
            </a:pPr>
            <a:r>
              <a:rPr lang="nl-NL" dirty="0">
                <a:solidFill>
                  <a:schemeClr val="tx1"/>
                </a:solidFill>
              </a:rPr>
              <a:t>Deze foto is </a:t>
            </a:r>
            <a:r>
              <a:rPr lang="nl-NL" dirty="0" smtClean="0">
                <a:solidFill>
                  <a:schemeClr val="tx1"/>
                </a:solidFill>
              </a:rPr>
              <a:t>een</a:t>
            </a:r>
          </a:p>
          <a:p>
            <a:pPr marL="0" indent="0">
              <a:buNone/>
            </a:pPr>
            <a:r>
              <a:rPr lang="nl-NL" dirty="0" smtClean="0">
                <a:solidFill>
                  <a:schemeClr val="tx1"/>
                </a:solidFill>
              </a:rPr>
              <a:t>Frans </a:t>
            </a:r>
            <a:r>
              <a:rPr lang="nl-NL" dirty="0">
                <a:solidFill>
                  <a:schemeClr val="tx1"/>
                </a:solidFill>
              </a:rPr>
              <a:t>boek </a:t>
            </a:r>
            <a:r>
              <a:rPr lang="nl-NL" dirty="0" smtClean="0">
                <a:solidFill>
                  <a:schemeClr val="tx1"/>
                </a:solidFill>
              </a:rPr>
              <a:t>dat </a:t>
            </a:r>
          </a:p>
          <a:p>
            <a:pPr marL="0" indent="0">
              <a:buNone/>
            </a:pPr>
            <a:r>
              <a:rPr lang="nl-NL" dirty="0" smtClean="0">
                <a:solidFill>
                  <a:schemeClr val="tx1"/>
                </a:solidFill>
              </a:rPr>
              <a:t>gaat </a:t>
            </a:r>
            <a:r>
              <a:rPr lang="nl-NL" dirty="0">
                <a:solidFill>
                  <a:schemeClr val="tx1"/>
                </a:solidFill>
              </a:rPr>
              <a:t>over </a:t>
            </a:r>
            <a:r>
              <a:rPr lang="nl-NL" dirty="0" smtClean="0">
                <a:solidFill>
                  <a:schemeClr val="tx1"/>
                </a:solidFill>
              </a:rPr>
              <a:t>de ideologie</a:t>
            </a:r>
            <a:endParaRPr lang="nl-NL" dirty="0">
              <a:solidFill>
                <a:schemeClr val="tx1"/>
              </a:solidFill>
            </a:endParaRPr>
          </a:p>
          <a:p>
            <a:endParaRPr lang="nl-NL" dirty="0">
              <a:solidFill>
                <a:schemeClr val="tx1"/>
              </a:solidFill>
            </a:endParaRPr>
          </a:p>
        </p:txBody>
      </p:sp>
      <p:pic>
        <p:nvPicPr>
          <p:cNvPr id="4" name="Afbeelding 3"/>
          <p:cNvPicPr>
            <a:picLocks noChangeAspect="1"/>
          </p:cNvPicPr>
          <p:nvPr/>
        </p:nvPicPr>
        <p:blipFill>
          <a:blip r:embed="rId3"/>
          <a:stretch>
            <a:fillRect/>
          </a:stretch>
        </p:blipFill>
        <p:spPr>
          <a:xfrm>
            <a:off x="5615949" y="3006985"/>
            <a:ext cx="2400267" cy="3129996"/>
          </a:xfrm>
          <a:prstGeom prst="rect">
            <a:avLst/>
          </a:prstGeom>
        </p:spPr>
      </p:pic>
      <p:pic>
        <p:nvPicPr>
          <p:cNvPr id="5" name="Afbeelding 4"/>
          <p:cNvPicPr>
            <a:picLocks noChangeAspect="1"/>
          </p:cNvPicPr>
          <p:nvPr/>
        </p:nvPicPr>
        <p:blipFill>
          <a:blip r:embed="rId4"/>
          <a:stretch>
            <a:fillRect/>
          </a:stretch>
        </p:blipFill>
        <p:spPr>
          <a:xfrm>
            <a:off x="9840419" y="2852943"/>
            <a:ext cx="1341236" cy="1621677"/>
          </a:xfrm>
          <a:prstGeom prst="rect">
            <a:avLst/>
          </a:prstGeom>
        </p:spPr>
      </p:pic>
      <p:pic>
        <p:nvPicPr>
          <p:cNvPr id="6" name="Afbeelding 5"/>
          <p:cNvPicPr>
            <a:picLocks noChangeAspect="1"/>
          </p:cNvPicPr>
          <p:nvPr/>
        </p:nvPicPr>
        <p:blipFill>
          <a:blip r:embed="rId5"/>
          <a:stretch>
            <a:fillRect/>
          </a:stretch>
        </p:blipFill>
        <p:spPr>
          <a:xfrm>
            <a:off x="9840419" y="4874855"/>
            <a:ext cx="1341236" cy="1377815"/>
          </a:xfrm>
          <a:prstGeom prst="rect">
            <a:avLst/>
          </a:prstGeom>
        </p:spPr>
      </p:pic>
    </p:spTree>
    <p:extLst>
      <p:ext uri="{BB962C8B-B14F-4D97-AF65-F5344CB8AC3E}">
        <p14:creationId xmlns:p14="http://schemas.microsoft.com/office/powerpoint/2010/main" val="12605186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endParaRPr lang="nl-NL" dirty="0" smtClean="0"/>
          </a:p>
          <a:p>
            <a:endParaRPr lang="nl-NL" dirty="0"/>
          </a:p>
          <a:p>
            <a:endParaRPr lang="nl-NL" dirty="0" smtClean="0"/>
          </a:p>
          <a:p>
            <a:endParaRPr lang="nl-NL" dirty="0"/>
          </a:p>
          <a:p>
            <a:endParaRPr lang="nl-NL" dirty="0" smtClean="0"/>
          </a:p>
          <a:p>
            <a:endParaRPr lang="nl-NL" dirty="0"/>
          </a:p>
          <a:p>
            <a:endParaRPr lang="nl-NL" dirty="0" smtClean="0"/>
          </a:p>
          <a:p>
            <a:r>
              <a:rPr lang="nl-NL" dirty="0" smtClean="0">
                <a:solidFill>
                  <a:schemeClr val="tx1"/>
                </a:solidFill>
              </a:rPr>
              <a:t>Dit schilderij is gemaakt in België in 1830, hier vieren ze de onafhankelijkheid </a:t>
            </a:r>
            <a:endParaRPr lang="nl-NL" dirty="0">
              <a:solidFill>
                <a:schemeClr val="tx1"/>
              </a:solidFill>
            </a:endParaRPr>
          </a:p>
        </p:txBody>
      </p:sp>
      <p:pic>
        <p:nvPicPr>
          <p:cNvPr id="5" name="Afbeelding 4"/>
          <p:cNvPicPr>
            <a:picLocks noChangeAspect="1"/>
          </p:cNvPicPr>
          <p:nvPr/>
        </p:nvPicPr>
        <p:blipFill>
          <a:blip r:embed="rId2"/>
          <a:stretch>
            <a:fillRect/>
          </a:stretch>
        </p:blipFill>
        <p:spPr>
          <a:xfrm>
            <a:off x="3023659" y="188640"/>
            <a:ext cx="7350272" cy="3819588"/>
          </a:xfrm>
          <a:prstGeom prst="rect">
            <a:avLst/>
          </a:prstGeom>
        </p:spPr>
      </p:pic>
      <p:pic>
        <p:nvPicPr>
          <p:cNvPr id="6" name="Afbeelding 5"/>
          <p:cNvPicPr>
            <a:picLocks noChangeAspect="1"/>
          </p:cNvPicPr>
          <p:nvPr/>
        </p:nvPicPr>
        <p:blipFill>
          <a:blip r:embed="rId3"/>
          <a:stretch>
            <a:fillRect/>
          </a:stretch>
        </p:blipFill>
        <p:spPr>
          <a:xfrm>
            <a:off x="10373931" y="5157203"/>
            <a:ext cx="1341236" cy="1377815"/>
          </a:xfrm>
          <a:prstGeom prst="rect">
            <a:avLst/>
          </a:prstGeom>
        </p:spPr>
      </p:pic>
    </p:spTree>
    <p:extLst>
      <p:ext uri="{BB962C8B-B14F-4D97-AF65-F5344CB8AC3E}">
        <p14:creationId xmlns:p14="http://schemas.microsoft.com/office/powerpoint/2010/main" val="14917378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normAutofit/>
          </a:bodyPr>
          <a:lstStyle/>
          <a:p>
            <a:r>
              <a:rPr lang="nl-NL" dirty="0">
                <a:solidFill>
                  <a:schemeClr val="tx1"/>
                </a:solidFill>
              </a:rPr>
              <a:t>Er zijn verschillende vormen van nationalisme te </a:t>
            </a:r>
            <a:r>
              <a:rPr lang="nl-NL" dirty="0" smtClean="0">
                <a:solidFill>
                  <a:schemeClr val="tx1"/>
                </a:solidFill>
              </a:rPr>
              <a:t>onderscheiden, onder andere:</a:t>
            </a:r>
            <a:endParaRPr lang="nl-NL" dirty="0">
              <a:solidFill>
                <a:schemeClr val="tx1"/>
              </a:solidFill>
            </a:endParaRPr>
          </a:p>
          <a:p>
            <a:pPr fontAlgn="base"/>
            <a:r>
              <a:rPr lang="nl-NL" dirty="0" smtClean="0">
                <a:solidFill>
                  <a:schemeClr val="tx1"/>
                </a:solidFill>
              </a:rPr>
              <a:t>Staatsnationalisme</a:t>
            </a:r>
            <a:endParaRPr lang="nl-NL" dirty="0">
              <a:solidFill>
                <a:schemeClr val="tx1"/>
              </a:solidFill>
            </a:endParaRPr>
          </a:p>
          <a:p>
            <a:pPr fontAlgn="base"/>
            <a:r>
              <a:rPr lang="nl-NL" dirty="0">
                <a:solidFill>
                  <a:schemeClr val="tx1"/>
                </a:solidFill>
              </a:rPr>
              <a:t>C</a:t>
            </a:r>
            <a:r>
              <a:rPr lang="nl-NL" dirty="0" smtClean="0">
                <a:solidFill>
                  <a:schemeClr val="tx1"/>
                </a:solidFill>
              </a:rPr>
              <a:t>ultuurnationalisme</a:t>
            </a:r>
            <a:endParaRPr lang="nl-NL" dirty="0">
              <a:solidFill>
                <a:schemeClr val="tx1"/>
              </a:solidFill>
            </a:endParaRPr>
          </a:p>
          <a:p>
            <a:pPr fontAlgn="base"/>
            <a:r>
              <a:rPr lang="nl-NL" dirty="0">
                <a:solidFill>
                  <a:schemeClr val="tx1"/>
                </a:solidFill>
              </a:rPr>
              <a:t>E</a:t>
            </a:r>
            <a:r>
              <a:rPr lang="nl-NL" dirty="0" smtClean="0">
                <a:solidFill>
                  <a:schemeClr val="tx1"/>
                </a:solidFill>
              </a:rPr>
              <a:t>tnisch nationalisme</a:t>
            </a:r>
            <a:endParaRPr lang="nl-NL" dirty="0">
              <a:solidFill>
                <a:schemeClr val="tx1"/>
              </a:solidFill>
            </a:endParaRPr>
          </a:p>
          <a:p>
            <a:pPr fontAlgn="base"/>
            <a:r>
              <a:rPr lang="nl-NL" dirty="0">
                <a:solidFill>
                  <a:schemeClr val="tx1"/>
                </a:solidFill>
              </a:rPr>
              <a:t>N</a:t>
            </a:r>
            <a:r>
              <a:rPr lang="nl-NL" dirty="0" smtClean="0">
                <a:solidFill>
                  <a:schemeClr val="tx1"/>
                </a:solidFill>
              </a:rPr>
              <a:t>ationaalsocialisme</a:t>
            </a:r>
            <a:endParaRPr lang="nl-NL" dirty="0">
              <a:solidFill>
                <a:schemeClr val="tx1"/>
              </a:solidFill>
            </a:endParaRPr>
          </a:p>
          <a:p>
            <a:endParaRPr lang="nl-NL" dirty="0"/>
          </a:p>
        </p:txBody>
      </p:sp>
      <p:pic>
        <p:nvPicPr>
          <p:cNvPr id="4" name="Afbeelding 3"/>
          <p:cNvPicPr>
            <a:picLocks noChangeAspect="1"/>
          </p:cNvPicPr>
          <p:nvPr/>
        </p:nvPicPr>
        <p:blipFill>
          <a:blip r:embed="rId2"/>
          <a:stretch>
            <a:fillRect/>
          </a:stretch>
        </p:blipFill>
        <p:spPr>
          <a:xfrm>
            <a:off x="8688291" y="2708923"/>
            <a:ext cx="1341236" cy="1621677"/>
          </a:xfrm>
          <a:prstGeom prst="rect">
            <a:avLst/>
          </a:prstGeom>
        </p:spPr>
      </p:pic>
    </p:spTree>
    <p:extLst>
      <p:ext uri="{BB962C8B-B14F-4D97-AF65-F5344CB8AC3E}">
        <p14:creationId xmlns:p14="http://schemas.microsoft.com/office/powerpoint/2010/main" val="822231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pPr fontAlgn="base"/>
            <a:r>
              <a:rPr lang="nl-NL" dirty="0" smtClean="0">
                <a:solidFill>
                  <a:schemeClr val="tx1"/>
                </a:solidFill>
              </a:rPr>
              <a:t>Romantisch nationalisme</a:t>
            </a:r>
            <a:endParaRPr lang="nl-NL" dirty="0">
              <a:solidFill>
                <a:schemeClr val="tx1"/>
              </a:solidFill>
            </a:endParaRPr>
          </a:p>
          <a:p>
            <a:pPr fontAlgn="base"/>
            <a:r>
              <a:rPr lang="nl-NL" dirty="0" smtClean="0">
                <a:solidFill>
                  <a:schemeClr val="tx1"/>
                </a:solidFill>
              </a:rPr>
              <a:t>Liberaal nationalisme</a:t>
            </a:r>
            <a:endParaRPr lang="nl-NL" dirty="0">
              <a:solidFill>
                <a:schemeClr val="tx1"/>
              </a:solidFill>
            </a:endParaRPr>
          </a:p>
          <a:p>
            <a:pPr fontAlgn="base"/>
            <a:r>
              <a:rPr lang="nl-NL" dirty="0" smtClean="0">
                <a:solidFill>
                  <a:schemeClr val="tx1"/>
                </a:solidFill>
              </a:rPr>
              <a:t>Politiek nationalisme</a:t>
            </a:r>
          </a:p>
          <a:p>
            <a:pPr fontAlgn="base"/>
            <a:r>
              <a:rPr lang="nl-NL" dirty="0">
                <a:solidFill>
                  <a:schemeClr val="tx1"/>
                </a:solidFill>
              </a:rPr>
              <a:t>Een aantal van deze '</a:t>
            </a:r>
            <a:r>
              <a:rPr lang="nl-NL" dirty="0" err="1">
                <a:solidFill>
                  <a:schemeClr val="tx1"/>
                </a:solidFill>
              </a:rPr>
              <a:t>nationalismen</a:t>
            </a:r>
            <a:r>
              <a:rPr lang="nl-NL" dirty="0">
                <a:solidFill>
                  <a:schemeClr val="tx1"/>
                </a:solidFill>
              </a:rPr>
              <a:t>' hangen met elkaar samen, sommige geven ontwikkelingsfasen aan en gaan in elkaar </a:t>
            </a:r>
            <a:r>
              <a:rPr lang="nl-NL" dirty="0" smtClean="0">
                <a:solidFill>
                  <a:schemeClr val="tx1"/>
                </a:solidFill>
              </a:rPr>
              <a:t>over.</a:t>
            </a:r>
          </a:p>
          <a:p>
            <a:pPr marL="0" indent="0" fontAlgn="base">
              <a:buNone/>
            </a:pPr>
            <a:endParaRPr lang="nl-NL" dirty="0">
              <a:solidFill>
                <a:schemeClr val="tx1"/>
              </a:solidFill>
            </a:endParaRPr>
          </a:p>
          <a:p>
            <a:endParaRPr lang="nl-NL" dirty="0"/>
          </a:p>
        </p:txBody>
      </p:sp>
      <p:pic>
        <p:nvPicPr>
          <p:cNvPr id="4" name="Afbeelding 3"/>
          <p:cNvPicPr>
            <a:picLocks noChangeAspect="1"/>
          </p:cNvPicPr>
          <p:nvPr/>
        </p:nvPicPr>
        <p:blipFill>
          <a:blip r:embed="rId3"/>
          <a:stretch>
            <a:fillRect/>
          </a:stretch>
        </p:blipFill>
        <p:spPr>
          <a:xfrm>
            <a:off x="10416483" y="3645035"/>
            <a:ext cx="1341236" cy="1621677"/>
          </a:xfrm>
          <a:prstGeom prst="rect">
            <a:avLst/>
          </a:prstGeom>
        </p:spPr>
      </p:pic>
    </p:spTree>
    <p:extLst>
      <p:ext uri="{BB962C8B-B14F-4D97-AF65-F5344CB8AC3E}">
        <p14:creationId xmlns:p14="http://schemas.microsoft.com/office/powerpoint/2010/main" val="33925658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523" y="1988840"/>
            <a:ext cx="8704967" cy="3672408"/>
          </a:xfrm>
        </p:spPr>
      </p:pic>
    </p:spTree>
    <p:extLst>
      <p:ext uri="{BB962C8B-B14F-4D97-AF65-F5344CB8AC3E}">
        <p14:creationId xmlns:p14="http://schemas.microsoft.com/office/powerpoint/2010/main" val="4053055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Socialisme </a:t>
            </a:r>
            <a:br>
              <a:rPr lang="nl-NL" dirty="0" smtClean="0"/>
            </a:br>
            <a:endParaRPr lang="nl-NL" dirty="0"/>
          </a:p>
        </p:txBody>
      </p:sp>
      <p:sp>
        <p:nvSpPr>
          <p:cNvPr id="3" name="Ondertitel 2"/>
          <p:cNvSpPr>
            <a:spLocks noGrp="1"/>
          </p:cNvSpPr>
          <p:nvPr>
            <p:ph type="subTitle" idx="1"/>
          </p:nvPr>
        </p:nvSpPr>
        <p:spPr>
          <a:xfrm>
            <a:off x="1775520" y="2924944"/>
            <a:ext cx="8534400" cy="1752600"/>
          </a:xfrm>
        </p:spPr>
        <p:txBody>
          <a:bodyPr/>
          <a:lstStyle/>
          <a:p>
            <a:r>
              <a:rPr lang="nl-NL" dirty="0" smtClean="0">
                <a:solidFill>
                  <a:schemeClr val="tx1"/>
                </a:solidFill>
              </a:rPr>
              <a:t>In de 19</a:t>
            </a:r>
            <a:r>
              <a:rPr lang="nl-NL" baseline="30000" dirty="0" smtClean="0">
                <a:solidFill>
                  <a:schemeClr val="tx1"/>
                </a:solidFill>
              </a:rPr>
              <a:t>de</a:t>
            </a:r>
            <a:r>
              <a:rPr lang="nl-NL" dirty="0" smtClean="0">
                <a:solidFill>
                  <a:schemeClr val="tx1"/>
                </a:solidFill>
              </a:rPr>
              <a:t> eeuw</a:t>
            </a:r>
            <a:endParaRPr lang="nl-NL" dirty="0">
              <a:solidFill>
                <a:schemeClr val="tx1"/>
              </a:solidFill>
            </a:endParaRPr>
          </a:p>
        </p:txBody>
      </p:sp>
      <p:pic>
        <p:nvPicPr>
          <p:cNvPr id="1026" name="Picture 2" descr="http://knillem.com/wp-content/uploads/Socialisme6.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9" y="764704"/>
            <a:ext cx="3552395" cy="540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011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 </a:t>
            </a:r>
            <a:endParaRPr lang="nl-NL" dirty="0"/>
          </a:p>
        </p:txBody>
      </p:sp>
      <p:pic>
        <p:nvPicPr>
          <p:cNvPr id="4" name="Picture 2" descr="http://knillem.com/wp-content/uploads/Socialisme6.png">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9669" y="-9718"/>
            <a:ext cx="5513571" cy="655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97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381" y="548680"/>
            <a:ext cx="10972800" cy="1143000"/>
          </a:xfrm>
        </p:spPr>
        <p:txBody>
          <a:bodyPr>
            <a:normAutofit fontScale="90000"/>
          </a:bodyPr>
          <a:lstStyle/>
          <a:p>
            <a:r>
              <a:rPr lang="nl-NL" b="1" dirty="0" smtClean="0"/>
              <a:t>Wat is </a:t>
            </a:r>
            <a:r>
              <a:rPr lang="nl-NL" b="1" u="sng" dirty="0" smtClean="0"/>
              <a:t>socialisme</a:t>
            </a:r>
            <a:r>
              <a:rPr lang="nl-NL" b="1" dirty="0" smtClean="0"/>
              <a:t>?</a:t>
            </a:r>
            <a:br>
              <a:rPr lang="nl-NL" b="1" dirty="0" smtClean="0"/>
            </a:br>
            <a:endParaRPr lang="nl-NL" b="1" dirty="0"/>
          </a:p>
        </p:txBody>
      </p:sp>
      <p:sp>
        <p:nvSpPr>
          <p:cNvPr id="3" name="Tijdelijke aanduiding voor inhoud 2"/>
          <p:cNvSpPr>
            <a:spLocks noGrp="1"/>
          </p:cNvSpPr>
          <p:nvPr>
            <p:ph idx="1"/>
          </p:nvPr>
        </p:nvSpPr>
        <p:spPr/>
        <p:txBody>
          <a:bodyPr>
            <a:normAutofit/>
          </a:bodyPr>
          <a:lstStyle/>
          <a:p>
            <a:r>
              <a:rPr lang="nl-NL" sz="2400" dirty="0" smtClean="0"/>
              <a:t>In de 19</a:t>
            </a:r>
            <a:r>
              <a:rPr lang="nl-NL" sz="2400" baseline="30000" dirty="0" smtClean="0"/>
              <a:t>de</a:t>
            </a:r>
            <a:r>
              <a:rPr lang="nl-NL" sz="2400" dirty="0" smtClean="0"/>
              <a:t> eeuw waren er veel fabrieken waar veel arbeiders moesten werken voor weinig loon. De ondernemers waren schatrijk</a:t>
            </a:r>
          </a:p>
          <a:p>
            <a:endParaRPr lang="nl-NL" sz="2400" dirty="0" smtClean="0"/>
          </a:p>
          <a:p>
            <a:r>
              <a:rPr lang="nl-NL" sz="2400" dirty="0" smtClean="0"/>
              <a:t>Niet alle mensen waren hier mee eens. Deze noemden ze </a:t>
            </a:r>
            <a:r>
              <a:rPr lang="nl-NL" sz="2400" u="sng" dirty="0" smtClean="0"/>
              <a:t>socialisten.</a:t>
            </a:r>
          </a:p>
          <a:p>
            <a:endParaRPr lang="nl-NL" sz="2400" dirty="0" smtClean="0"/>
          </a:p>
          <a:p>
            <a:endParaRPr lang="nl-NL" sz="2400" dirty="0"/>
          </a:p>
          <a:p>
            <a:endParaRPr lang="nl-NL" sz="2400" dirty="0" smtClean="0"/>
          </a:p>
        </p:txBody>
      </p:sp>
      <p:pic>
        <p:nvPicPr>
          <p:cNvPr id="1030" name="Picture 6" descr="http://www.dbnl.org/tekst/isac002mijn01_01/isac002mijn01ill2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Wat is </a:t>
            </a:r>
            <a:r>
              <a:rPr lang="nl-NL" u="sng" dirty="0" smtClean="0"/>
              <a:t>Socialisme</a:t>
            </a:r>
            <a:r>
              <a:rPr lang="nl-NL" dirty="0" smtClean="0"/>
              <a:t>?</a:t>
            </a:r>
            <a:endParaRPr lang="nl-NL" dirty="0"/>
          </a:p>
        </p:txBody>
      </p:sp>
      <p:sp>
        <p:nvSpPr>
          <p:cNvPr id="3" name="Content Placeholder 2"/>
          <p:cNvSpPr>
            <a:spLocks noGrp="1"/>
          </p:cNvSpPr>
          <p:nvPr>
            <p:ph idx="1"/>
          </p:nvPr>
        </p:nvSpPr>
        <p:spPr/>
        <p:txBody>
          <a:bodyPr/>
          <a:lstStyle/>
          <a:p>
            <a:r>
              <a:rPr lang="nl-NL" sz="2400" i="1" dirty="0"/>
              <a:t>Socialisme</a:t>
            </a:r>
            <a:r>
              <a:rPr lang="nl-NL" sz="2400" dirty="0"/>
              <a:t>: Een stroming die op sociaal gebied gelijkheid belangrijk vindt. Op economisch gebied moeten de grond en bedrijven eigendom zijn van de samenleving</a:t>
            </a:r>
            <a:r>
              <a:rPr lang="nl-NL" sz="2400" dirty="0" smtClean="0"/>
              <a:t>.</a:t>
            </a:r>
          </a:p>
          <a:p>
            <a:pPr marL="0" indent="0">
              <a:buNone/>
            </a:pPr>
            <a:endParaRPr lang="nl-NL" sz="2400" dirty="0"/>
          </a:p>
          <a:p>
            <a:r>
              <a:rPr lang="nl-NL" sz="2400" dirty="0"/>
              <a:t> </a:t>
            </a:r>
            <a:r>
              <a:rPr lang="nl-NL" sz="2400" i="1" dirty="0"/>
              <a:t>socialisten: </a:t>
            </a:r>
            <a:r>
              <a:rPr lang="nl-NL" sz="2400" dirty="0"/>
              <a:t>De aanhangers van het socialisme die hun </a:t>
            </a:r>
            <a:r>
              <a:rPr lang="nl-NL" sz="2400" dirty="0" smtClean="0"/>
              <a:t>ideale samenleving doormiddel </a:t>
            </a:r>
            <a:r>
              <a:rPr lang="nl-NL" sz="2400" dirty="0"/>
              <a:t>van een meerderheid van het parlement willen invoeren</a:t>
            </a:r>
            <a:endParaRPr lang="nl-NL" sz="2400" i="1" dirty="0"/>
          </a:p>
          <a:p>
            <a:endParaRPr lang="nl-NL" dirty="0"/>
          </a:p>
        </p:txBody>
      </p:sp>
      <p:pic>
        <p:nvPicPr>
          <p:cNvPr id="5"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2437" y="0"/>
            <a:ext cx="2159563"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47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7" y="296415"/>
            <a:ext cx="7908031" cy="4154984"/>
          </a:xfrm>
          <a:prstGeom prst="rect">
            <a:avLst/>
          </a:prstGeom>
          <a:noFill/>
        </p:spPr>
        <p:txBody>
          <a:bodyPr wrap="square" rtlCol="0">
            <a:spAutoFit/>
          </a:bodyPr>
          <a:lstStyle/>
          <a:p>
            <a:r>
              <a:rPr lang="nl-NL" sz="2200" dirty="0" smtClean="0">
                <a:solidFill>
                  <a:schemeClr val="bg1"/>
                </a:solidFill>
              </a:rPr>
              <a:t>Het werk in de fabriek kon iedereen. Je kreeg dus geen opleiding of scholing.</a:t>
            </a:r>
          </a:p>
          <a:p>
            <a:endParaRPr lang="nl-NL" sz="2200" dirty="0">
              <a:solidFill>
                <a:schemeClr val="bg1"/>
              </a:solidFill>
            </a:endParaRPr>
          </a:p>
          <a:p>
            <a:r>
              <a:rPr lang="nl-NL" sz="2200" dirty="0" smtClean="0">
                <a:solidFill>
                  <a:schemeClr val="bg1"/>
                </a:solidFill>
              </a:rPr>
              <a:t>Daarom kreeg je ook weinig loon.</a:t>
            </a:r>
          </a:p>
          <a:p>
            <a:endParaRPr lang="nl-NL" sz="2200" dirty="0">
              <a:solidFill>
                <a:schemeClr val="bg1"/>
              </a:solidFill>
            </a:endParaRPr>
          </a:p>
          <a:p>
            <a:r>
              <a:rPr lang="nl-NL" sz="2200" dirty="0" smtClean="0">
                <a:solidFill>
                  <a:schemeClr val="bg1"/>
                </a:solidFill>
              </a:rPr>
              <a:t>Vaklieden waren niet meer nodig.</a:t>
            </a: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a:p>
            <a:endParaRPr lang="nl-NL" sz="2200" dirty="0" smtClean="0">
              <a:solidFill>
                <a:schemeClr val="bg1"/>
              </a:solidFill>
            </a:endParaRPr>
          </a:p>
          <a:p>
            <a:endParaRPr lang="nl-NL" sz="2200" dirty="0">
              <a:solidFill>
                <a:schemeClr val="bg1"/>
              </a:solidFill>
            </a:endParaRPr>
          </a:p>
          <a:p>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55781" y="2779198"/>
            <a:ext cx="1096635" cy="1019663"/>
          </a:xfrm>
          <a:prstGeom prst="rect">
            <a:avLst/>
          </a:prstGeom>
        </p:spPr>
      </p:pic>
    </p:spTree>
    <p:extLst>
      <p:ext uri="{BB962C8B-B14F-4D97-AF65-F5344CB8AC3E}">
        <p14:creationId xmlns:p14="http://schemas.microsoft.com/office/powerpoint/2010/main" val="35620752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2000" dirty="0" smtClean="0">
                <a:latin typeface="Lucida Handwriting" pitchFamily="66" charset="0"/>
              </a:rPr>
              <a:t>                Vooral gelijkheid voor iedereen</a:t>
            </a:r>
          </a:p>
          <a:p>
            <a:pPr marL="0" indent="0">
              <a:buNone/>
            </a:pPr>
            <a:endParaRPr lang="nl-NL" sz="2000" dirty="0">
              <a:solidFill>
                <a:schemeClr val="bg1"/>
              </a:solidFill>
              <a:latin typeface="Lucida Handwriting" pitchFamily="66" charset="0"/>
            </a:endParaRPr>
          </a:p>
          <a:p>
            <a:pPr marL="0" indent="0">
              <a:buNone/>
            </a:pPr>
            <a:endParaRPr lang="nl-NL" sz="2000" dirty="0" smtClean="0">
              <a:solidFill>
                <a:schemeClr val="bg1"/>
              </a:solidFill>
              <a:latin typeface="+mj-lt"/>
            </a:endParaRPr>
          </a:p>
          <a:p>
            <a:r>
              <a:rPr lang="nl-NL" sz="2000" dirty="0" smtClean="0">
                <a:latin typeface="+mj-lt"/>
              </a:rPr>
              <a:t>Als gevolg van de Franse Revolutie kregen alleen de </a:t>
            </a:r>
            <a:r>
              <a:rPr lang="nl-NL" sz="2000" u="sng" dirty="0" smtClean="0">
                <a:latin typeface="+mj-lt"/>
              </a:rPr>
              <a:t>bourgeoisie</a:t>
            </a:r>
            <a:r>
              <a:rPr lang="nl-NL" sz="2000" dirty="0" smtClean="0">
                <a:latin typeface="+mj-lt"/>
              </a:rPr>
              <a:t> politieke invloed. De socialisten wilden een einde maken aan deze ongelijkheid.</a:t>
            </a:r>
          </a:p>
          <a:p>
            <a:pPr marL="0" indent="0">
              <a:buNone/>
            </a:pPr>
            <a:endParaRPr lang="en-US" sz="2000" dirty="0" smtClean="0">
              <a:latin typeface="+mj-lt"/>
            </a:endParaRPr>
          </a:p>
          <a:p>
            <a:pPr marL="0" indent="0">
              <a:buNone/>
            </a:pPr>
            <a:endParaRPr lang="en-US" sz="2000" dirty="0">
              <a:latin typeface="+mj-lt"/>
            </a:endParaRPr>
          </a:p>
          <a:p>
            <a:pPr marL="0" indent="0">
              <a:buNone/>
            </a:pPr>
            <a:endParaRPr lang="en-US" sz="2000" dirty="0" smtClean="0">
              <a:latin typeface="+mj-lt"/>
            </a:endParaRPr>
          </a:p>
          <a:p>
            <a:pPr marL="0" indent="0">
              <a:buNone/>
            </a:pPr>
            <a:r>
              <a:rPr lang="en-US" sz="2000" dirty="0" smtClean="0">
                <a:latin typeface="+mj-lt"/>
              </a:rPr>
              <a:t>(KLO) Bourgeoisie: de </a:t>
            </a:r>
            <a:r>
              <a:rPr lang="en-US" sz="2000" dirty="0" err="1" smtClean="0">
                <a:latin typeface="+mj-lt"/>
              </a:rPr>
              <a:t>rijke</a:t>
            </a:r>
            <a:r>
              <a:rPr lang="en-US" sz="2000" dirty="0" smtClean="0">
                <a:latin typeface="+mj-lt"/>
              </a:rPr>
              <a:t> </a:t>
            </a:r>
            <a:r>
              <a:rPr lang="en-US" sz="2000" dirty="0" err="1" smtClean="0">
                <a:latin typeface="+mj-lt"/>
              </a:rPr>
              <a:t>bovenlaag</a:t>
            </a:r>
            <a:r>
              <a:rPr lang="en-US" sz="2000" dirty="0" smtClean="0">
                <a:latin typeface="+mj-lt"/>
              </a:rPr>
              <a:t> van de </a:t>
            </a:r>
            <a:r>
              <a:rPr lang="en-US" sz="2000" dirty="0" err="1" smtClean="0">
                <a:latin typeface="+mj-lt"/>
              </a:rPr>
              <a:t>bevolking</a:t>
            </a:r>
            <a:endParaRPr lang="nl-NL" sz="2000" dirty="0">
              <a:latin typeface="+mj-lt"/>
            </a:endParaRPr>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9485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32726" y="245613"/>
            <a:ext cx="8750763" cy="1143000"/>
          </a:xfrm>
        </p:spPr>
        <p:txBody>
          <a:bodyPr>
            <a:normAutofit fontScale="90000"/>
          </a:bodyPr>
          <a:lstStyle/>
          <a:p>
            <a:r>
              <a:rPr lang="nl-NL" dirty="0" smtClean="0"/>
              <a:t/>
            </a:r>
            <a:br>
              <a:rPr lang="nl-NL" dirty="0" smtClean="0"/>
            </a:br>
            <a:r>
              <a:rPr lang="nl-NL" dirty="0" smtClean="0"/>
              <a:t>Politieke ideeën</a:t>
            </a:r>
            <a:br>
              <a:rPr lang="nl-NL" dirty="0" smtClean="0"/>
            </a:br>
            <a:r>
              <a:rPr lang="nl-NL" dirty="0" smtClean="0"/>
              <a:t/>
            </a:r>
            <a:br>
              <a:rPr lang="nl-NL" dirty="0" smtClean="0"/>
            </a:br>
            <a:endParaRPr lang="nl-NL" dirty="0"/>
          </a:p>
        </p:txBody>
      </p:sp>
      <p:sp>
        <p:nvSpPr>
          <p:cNvPr id="3" name="Tijdelijke aanduiding voor inhoud 2"/>
          <p:cNvSpPr>
            <a:spLocks noGrp="1"/>
          </p:cNvSpPr>
          <p:nvPr>
            <p:ph idx="1"/>
          </p:nvPr>
        </p:nvSpPr>
        <p:spPr>
          <a:xfrm>
            <a:off x="815413" y="817113"/>
            <a:ext cx="8352928" cy="5616624"/>
          </a:xfrm>
        </p:spPr>
        <p:txBody>
          <a:bodyPr>
            <a:normAutofit/>
          </a:bodyPr>
          <a:lstStyle/>
          <a:p>
            <a:pPr marL="0" indent="0">
              <a:buNone/>
            </a:pPr>
            <a:r>
              <a:rPr lang="nl-NL" sz="2000" dirty="0" smtClean="0">
                <a:latin typeface="Lucida Handwriting" pitchFamily="66" charset="0"/>
              </a:rPr>
              <a:t>Onenigheid onder de socialisten over het kiesrecht</a:t>
            </a:r>
          </a:p>
          <a:p>
            <a:pPr marL="0" indent="0">
              <a:buNone/>
            </a:pPr>
            <a:endParaRPr lang="nl-NL" sz="2000" dirty="0" smtClean="0">
              <a:solidFill>
                <a:schemeClr val="bg1"/>
              </a:solidFill>
              <a:latin typeface="Lucida Handwriting" pitchFamily="66" charset="0"/>
            </a:endParaRPr>
          </a:p>
          <a:p>
            <a:pPr marL="0" indent="0">
              <a:buNone/>
            </a:pPr>
            <a:r>
              <a:rPr lang="nl-NL" sz="2000" dirty="0" smtClean="0"/>
              <a:t> De socialisten raakte verdeeld in twee groepen, socialisten en communisten.</a:t>
            </a:r>
          </a:p>
          <a:p>
            <a:pPr marL="0" indent="0">
              <a:buNone/>
            </a:pPr>
            <a:endParaRPr lang="nl-NL" sz="2000" dirty="0" smtClean="0"/>
          </a:p>
          <a:p>
            <a:pPr marL="0" indent="0">
              <a:buNone/>
            </a:pPr>
            <a:r>
              <a:rPr lang="nl-NL" sz="2000" dirty="0" smtClean="0"/>
              <a:t>- </a:t>
            </a:r>
            <a:r>
              <a:rPr lang="nl-NL" sz="2000" b="1" u="sng" dirty="0" smtClean="0"/>
              <a:t>socialisten </a:t>
            </a:r>
            <a:r>
              <a:rPr lang="nl-NL" sz="2000" u="sng" dirty="0" smtClean="0"/>
              <a:t>(</a:t>
            </a:r>
            <a:r>
              <a:rPr lang="nl-NL" sz="2000" u="sng" dirty="0" err="1" smtClean="0"/>
              <a:t>sociaal-democraten</a:t>
            </a:r>
            <a:r>
              <a:rPr lang="nl-NL" sz="2000" u="sng" dirty="0" smtClean="0"/>
              <a:t>)</a:t>
            </a:r>
          </a:p>
          <a:p>
            <a:pPr marL="0" indent="0">
              <a:buNone/>
            </a:pPr>
            <a:r>
              <a:rPr lang="nl-NL" sz="2000" dirty="0"/>
              <a:t> </a:t>
            </a:r>
            <a:r>
              <a:rPr lang="nl-NL" sz="2000" dirty="0" smtClean="0"/>
              <a:t> wilden kiesrecht voor iedereen</a:t>
            </a:r>
          </a:p>
          <a:p>
            <a:pPr marL="0" indent="0">
              <a:buNone/>
            </a:pPr>
            <a:r>
              <a:rPr lang="nl-NL" sz="2000" dirty="0" smtClean="0"/>
              <a:t>- </a:t>
            </a:r>
            <a:r>
              <a:rPr lang="nl-NL" sz="2000" b="1" u="sng" dirty="0" smtClean="0"/>
              <a:t>Communisten</a:t>
            </a:r>
            <a:endParaRPr lang="nl-NL" sz="2000" dirty="0" smtClean="0"/>
          </a:p>
          <a:p>
            <a:pPr marL="0" indent="0">
              <a:buNone/>
            </a:pPr>
            <a:r>
              <a:rPr lang="nl-NL" sz="2000" b="1" dirty="0"/>
              <a:t> </a:t>
            </a:r>
            <a:r>
              <a:rPr lang="nl-NL" sz="2000" b="1" dirty="0" smtClean="0"/>
              <a:t> </a:t>
            </a:r>
            <a:r>
              <a:rPr lang="nl-NL" sz="2000" dirty="0" smtClean="0"/>
              <a:t>vertrouwden niet op kiesrecht ze wilden macht door een revolutie. Ze wilden</a:t>
            </a:r>
            <a:r>
              <a:rPr lang="nl-NL" sz="2000" b="1" dirty="0" smtClean="0"/>
              <a:t> </a:t>
            </a:r>
            <a:r>
              <a:rPr lang="nl-NL" sz="2000" dirty="0" smtClean="0"/>
              <a:t>ze een ideale samenleving waarin iedereen gelijk is.</a:t>
            </a:r>
            <a:r>
              <a:rPr lang="nl-NL" sz="2000" b="1" dirty="0" smtClean="0"/>
              <a:t>  </a:t>
            </a:r>
            <a:endParaRPr lang="nl-NL" sz="2000" b="1"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4300" y="2862257"/>
            <a:ext cx="1884365" cy="152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6731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2000" dirty="0" smtClean="0">
                <a:latin typeface="Lucida Handwriting" pitchFamily="66" charset="0"/>
              </a:rPr>
              <a:t>Volledige scheiding van kerk en staat, afkeer van godsdienst.</a:t>
            </a:r>
            <a:endParaRPr lang="nl-NL" sz="2000" dirty="0">
              <a:latin typeface="Lucida Handwriting" pitchFamily="66" charset="0"/>
            </a:endParaRPr>
          </a:p>
          <a:p>
            <a:pPr marL="0" indent="0">
              <a:buNone/>
            </a:pPr>
            <a:r>
              <a:rPr lang="nl-NL" sz="2000" dirty="0" smtClean="0">
                <a:latin typeface="Lucida Handwriting" pitchFamily="66" charset="0"/>
              </a:rPr>
              <a:t>	</a:t>
            </a:r>
          </a:p>
          <a:p>
            <a:r>
              <a:rPr lang="nl-NL" sz="2000" dirty="0" smtClean="0"/>
              <a:t>Socialisten hadden tot halverwege de 20</a:t>
            </a:r>
            <a:r>
              <a:rPr lang="nl-NL" sz="2000" baseline="30000" dirty="0" smtClean="0"/>
              <a:t>e</a:t>
            </a:r>
            <a:r>
              <a:rPr lang="nl-NL" sz="2000" dirty="0" smtClean="0"/>
              <a:t> eeuw een afkeer van godsdienst</a:t>
            </a:r>
          </a:p>
          <a:p>
            <a:endParaRPr lang="nl-NL" sz="2000" dirty="0"/>
          </a:p>
          <a:p>
            <a:endParaRPr lang="nl-NL" sz="2000" dirty="0" smtClean="0"/>
          </a:p>
          <a:p>
            <a:r>
              <a:rPr lang="nl-NL" sz="2000" dirty="0" smtClean="0"/>
              <a:t>De geestelijken zorgden er volgens hen voor dat mensen dachten dat God ongelijkheid wilden</a:t>
            </a:r>
            <a:endParaRPr lang="nl-NL" sz="20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074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a:xfrm>
            <a:off x="609600" y="1340770"/>
            <a:ext cx="10972800" cy="4525963"/>
          </a:xfrm>
        </p:spPr>
        <p:txBody>
          <a:bodyPr>
            <a:normAutofit/>
          </a:bodyPr>
          <a:lstStyle/>
          <a:p>
            <a:pPr marL="0" indent="0">
              <a:buNone/>
            </a:pPr>
            <a:r>
              <a:rPr lang="nl-NL" sz="2000" dirty="0" smtClean="0">
                <a:latin typeface="Lucida Handwriting" pitchFamily="66" charset="0"/>
              </a:rPr>
              <a:t>de regering dankt haar macht aan de arbeiders, het proletariaat</a:t>
            </a:r>
          </a:p>
          <a:p>
            <a:endParaRPr lang="nl-NL" sz="2000" dirty="0">
              <a:latin typeface="Lucida Handwriting" pitchFamily="66" charset="0"/>
            </a:endParaRPr>
          </a:p>
          <a:p>
            <a:r>
              <a:rPr lang="nl-NL" sz="2000" dirty="0" smtClean="0"/>
              <a:t>de socialisten verwachtten strijd tussen:</a:t>
            </a:r>
          </a:p>
          <a:p>
            <a:pPr marL="0" indent="0">
              <a:buNone/>
            </a:pPr>
            <a:r>
              <a:rPr lang="nl-NL" sz="2000" dirty="0"/>
              <a:t> </a:t>
            </a:r>
            <a:r>
              <a:rPr lang="nl-NL" sz="2000" dirty="0" smtClean="0"/>
              <a:t>     </a:t>
            </a:r>
            <a:r>
              <a:rPr lang="nl-NL" sz="2000" b="1" u="sng" dirty="0" smtClean="0"/>
              <a:t>bourgeoisie:</a:t>
            </a:r>
            <a:r>
              <a:rPr lang="nl-NL" sz="2000" dirty="0" smtClean="0"/>
              <a:t> De burgerij (KLO: Rijke bovenlaag)</a:t>
            </a:r>
          </a:p>
          <a:p>
            <a:pPr marL="0" indent="0">
              <a:buNone/>
            </a:pPr>
            <a:r>
              <a:rPr lang="nl-NL" sz="2000" dirty="0"/>
              <a:t> </a:t>
            </a:r>
            <a:r>
              <a:rPr lang="nl-NL" sz="2000" dirty="0" smtClean="0"/>
              <a:t>     </a:t>
            </a:r>
            <a:r>
              <a:rPr lang="nl-NL" sz="2000" b="1" u="sng" dirty="0" smtClean="0"/>
              <a:t>proletariaat:</a:t>
            </a:r>
            <a:r>
              <a:rPr lang="nl-NL" sz="2000" dirty="0" smtClean="0"/>
              <a:t> De laagste stand in de </a:t>
            </a:r>
            <a:r>
              <a:rPr lang="nl-NL" sz="2000" dirty="0"/>
              <a:t>bevolking (KLO: </a:t>
            </a:r>
            <a:r>
              <a:rPr lang="nl-NL" sz="2000" dirty="0" smtClean="0"/>
              <a:t>Arme onderlaag)</a:t>
            </a:r>
            <a:endParaRPr lang="nl-NL" sz="2000" dirty="0"/>
          </a:p>
          <a:p>
            <a:pPr marL="0" indent="0">
              <a:buNone/>
            </a:pPr>
            <a:endParaRPr lang="nl-NL" sz="2000" dirty="0" smtClean="0"/>
          </a:p>
          <a:p>
            <a:pPr marL="0" indent="0">
              <a:buNone/>
            </a:pPr>
            <a:endParaRPr lang="nl-NL" sz="2000" dirty="0"/>
          </a:p>
          <a:p>
            <a:r>
              <a:rPr lang="nl-NL" sz="2000" dirty="0" smtClean="0"/>
              <a:t>Er zouden steeds minder rijke kapitalisten komen, en meer arbeiders die het steeds slechter krijgen, de overwinning zou liggen bij het proletariaat. Hierdoor kwam er een hele nieuwe samenleving</a:t>
            </a:r>
          </a:p>
          <a:p>
            <a:endParaRPr lang="nl-NL" sz="2000" dirty="0">
              <a:solidFill>
                <a:schemeClr val="bg1"/>
              </a:solidFill>
            </a:endParaRPr>
          </a:p>
          <a:p>
            <a:r>
              <a:rPr lang="nl-NL" sz="2000" dirty="0" smtClean="0">
                <a:solidFill>
                  <a:schemeClr val="bg1"/>
                </a:solidFill>
              </a:rPr>
              <a:t>Zo ontstaat en nieuwe samenleving</a:t>
            </a:r>
            <a:endParaRPr lang="nl-NL" sz="2000" dirty="0">
              <a:solidFill>
                <a:schemeClr val="bg1"/>
              </a:solidFill>
            </a:endParaRPr>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2497" y="1772816"/>
            <a:ext cx="1403369" cy="102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535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Politieke ideeën</a:t>
            </a:r>
            <a:endParaRPr lang="nl-NL" dirty="0"/>
          </a:p>
        </p:txBody>
      </p:sp>
      <p:sp>
        <p:nvSpPr>
          <p:cNvPr id="3" name="Tijdelijke aanduiding voor inhoud 2"/>
          <p:cNvSpPr>
            <a:spLocks noGrp="1"/>
          </p:cNvSpPr>
          <p:nvPr>
            <p:ph idx="1"/>
          </p:nvPr>
        </p:nvSpPr>
        <p:spPr/>
        <p:txBody>
          <a:bodyPr>
            <a:normAutofit/>
          </a:bodyPr>
          <a:lstStyle/>
          <a:p>
            <a:pPr marL="0" indent="0">
              <a:buNone/>
            </a:pPr>
            <a:r>
              <a:rPr lang="nl-NL" sz="2000" dirty="0" smtClean="0">
                <a:latin typeface="+mj-lt"/>
              </a:rPr>
              <a:t>De overheid moet veel taken op zich nemen</a:t>
            </a:r>
          </a:p>
          <a:p>
            <a:pPr marL="0" indent="0">
              <a:buNone/>
            </a:pPr>
            <a:endParaRPr lang="nl-NL" sz="2000" dirty="0"/>
          </a:p>
          <a:p>
            <a:pPr marL="0" indent="0">
              <a:buNone/>
            </a:pPr>
            <a:r>
              <a:rPr lang="nl-NL" sz="2000" dirty="0" smtClean="0"/>
              <a:t>Socialisten wilden veel veranderen, daarom moest de overheid veel taken op zich nemen</a:t>
            </a:r>
          </a:p>
          <a:p>
            <a:r>
              <a:rPr lang="nl-NL" sz="2000" dirty="0" smtClean="0"/>
              <a:t>Zorgen dat alle burgers het even goed krijgen</a:t>
            </a:r>
          </a:p>
          <a:p>
            <a:r>
              <a:rPr lang="nl-NL" sz="2000" dirty="0" smtClean="0"/>
              <a:t>Bepalen wat er wordt geproduceerd</a:t>
            </a:r>
          </a:p>
          <a:p>
            <a:r>
              <a:rPr lang="nl-NL" sz="2000" dirty="0" smtClean="0"/>
              <a:t>De hoogte van lonen en prijzen bepalen</a:t>
            </a:r>
          </a:p>
          <a:p>
            <a:r>
              <a:rPr lang="nl-NL" sz="2000" dirty="0" smtClean="0"/>
              <a:t>Zorgen voor goede werkomstandigheden</a:t>
            </a:r>
          </a:p>
          <a:p>
            <a:r>
              <a:rPr lang="nl-NL" sz="2000" dirty="0" smtClean="0"/>
              <a:t>Zorgen voor mensen die niet kunnen werken</a:t>
            </a:r>
            <a:endParaRPr lang="nl-NL" sz="2000" dirty="0"/>
          </a:p>
        </p:txBody>
      </p:sp>
      <p:pic>
        <p:nvPicPr>
          <p:cNvPr id="1028" name="Picture 4" descr="http://i48.tinypic.com/2vwitc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6428" y="-31654"/>
            <a:ext cx="2255573" cy="16257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ww.dbnl.org/tekst/isac002mijn01_01/isac002mijn01ill2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447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574965" cy="6250706"/>
          </a:xfrm>
        </p:spPr>
        <p:txBody>
          <a:bodyPr/>
          <a:lstStyle/>
          <a:p>
            <a:endParaRPr lang="nl-NL" dirty="0"/>
          </a:p>
        </p:txBody>
      </p:sp>
      <p:sp>
        <p:nvSpPr>
          <p:cNvPr id="3" name="Content Placeholder 2"/>
          <p:cNvSpPr>
            <a:spLocks noGrp="1"/>
          </p:cNvSpPr>
          <p:nvPr>
            <p:ph idx="1"/>
          </p:nvPr>
        </p:nvSpPr>
        <p:spPr>
          <a:xfrm>
            <a:off x="431373" y="539246"/>
            <a:ext cx="10465163" cy="5986103"/>
          </a:xfrm>
        </p:spPr>
        <p:txBody>
          <a:bodyPr>
            <a:normAutofit/>
          </a:bodyPr>
          <a:lstStyle/>
          <a:p>
            <a:pPr marL="0" indent="0">
              <a:buNone/>
            </a:pPr>
            <a:r>
              <a:rPr lang="nl-NL" sz="2000" dirty="0" smtClean="0"/>
              <a:t>    </a:t>
            </a:r>
            <a:r>
              <a:rPr lang="nl-NL" sz="2000" dirty="0" err="1" smtClean="0"/>
              <a:t>Hendrick</a:t>
            </a:r>
            <a:r>
              <a:rPr lang="nl-NL" sz="2000" dirty="0" smtClean="0"/>
              <a:t> </a:t>
            </a:r>
            <a:r>
              <a:rPr lang="nl-NL" sz="2000" dirty="0"/>
              <a:t>Peter Godfried </a:t>
            </a:r>
            <a:r>
              <a:rPr lang="nl-NL" sz="2000" dirty="0" smtClean="0"/>
              <a:t>Quack</a:t>
            </a:r>
            <a:br>
              <a:rPr lang="nl-NL" sz="2000" dirty="0" smtClean="0"/>
            </a:br>
            <a:r>
              <a:rPr lang="nl-NL" sz="2000" dirty="0" smtClean="0"/>
              <a:t>    (1834-1917)</a:t>
            </a:r>
            <a:endParaRPr lang="nl-NL" sz="2000" dirty="0"/>
          </a:p>
          <a:p>
            <a:endParaRPr lang="nl-NL" dirty="0" smtClean="0"/>
          </a:p>
          <a:p>
            <a:r>
              <a:rPr lang="nl-NL" sz="2400" dirty="0" smtClean="0"/>
              <a:t>Nederlands jurist, </a:t>
            </a:r>
            <a:br>
              <a:rPr lang="nl-NL" sz="2400" dirty="0" smtClean="0"/>
            </a:br>
            <a:r>
              <a:rPr lang="nl-NL" sz="2400" dirty="0" smtClean="0"/>
              <a:t>econoom en geschiedschrijver</a:t>
            </a:r>
          </a:p>
          <a:p>
            <a:endParaRPr lang="nl-NL" sz="2400" dirty="0"/>
          </a:p>
          <a:p>
            <a:r>
              <a:rPr lang="nl-NL" sz="2400" dirty="0" smtClean="0"/>
              <a:t>Bekend door zijn werk:</a:t>
            </a:r>
            <a:br>
              <a:rPr lang="nl-NL" sz="2400" dirty="0" smtClean="0"/>
            </a:br>
            <a:r>
              <a:rPr lang="nl-NL" sz="2400" dirty="0" smtClean="0"/>
              <a:t> De Socialisten</a:t>
            </a:r>
            <a:r>
              <a:rPr lang="nl-NL" sz="2400" i="1" u="sng" dirty="0" smtClean="0"/>
              <a:t>: Personen en stelsels</a:t>
            </a:r>
          </a:p>
          <a:p>
            <a:endParaRPr lang="nl-NL" sz="2400" i="1" u="sng" dirty="0">
              <a:solidFill>
                <a:schemeClr val="bg1"/>
              </a:solidFill>
            </a:endParaRPr>
          </a:p>
          <a:p>
            <a:endParaRPr lang="nl-NL" sz="2400" i="1" u="sng" dirty="0">
              <a:solidFill>
                <a:schemeClr val="bg1"/>
              </a:solidFill>
            </a:endParaRPr>
          </a:p>
        </p:txBody>
      </p:sp>
      <p:pic>
        <p:nvPicPr>
          <p:cNvPr id="2050" name="Picture 2" descr="http://upload.wikimedia.org/wikipedia/commons/thumb/c/c8/H.P.G._Quack.jpg/640px-H.P.G._Qu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221" y="2396335"/>
            <a:ext cx="5303779" cy="447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5643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Economische ideeën</a:t>
            </a:r>
            <a:endParaRPr lang="nl-NL" dirty="0"/>
          </a:p>
        </p:txBody>
      </p:sp>
      <p:sp>
        <p:nvSpPr>
          <p:cNvPr id="3" name="Content Placeholder 2"/>
          <p:cNvSpPr>
            <a:spLocks noGrp="1"/>
          </p:cNvSpPr>
          <p:nvPr>
            <p:ph idx="1"/>
          </p:nvPr>
        </p:nvSpPr>
        <p:spPr>
          <a:xfrm>
            <a:off x="609601" y="1268760"/>
            <a:ext cx="11343051" cy="4997152"/>
          </a:xfrm>
        </p:spPr>
        <p:txBody>
          <a:bodyPr>
            <a:normAutofit/>
          </a:bodyPr>
          <a:lstStyle/>
          <a:p>
            <a:pPr marL="0" indent="0">
              <a:buNone/>
            </a:pPr>
            <a:r>
              <a:rPr lang="nl-NL" sz="2000" i="1" dirty="0" smtClean="0">
                <a:latin typeface="+mj-lt"/>
              </a:rPr>
              <a:t>De overheid moet alle belangrijke bedrijven bezitten</a:t>
            </a:r>
          </a:p>
          <a:p>
            <a:pPr marL="0" indent="0">
              <a:buNone/>
            </a:pPr>
            <a:endParaRPr lang="nl-NL" sz="2000" i="1" dirty="0"/>
          </a:p>
          <a:p>
            <a:r>
              <a:rPr lang="nl-NL" sz="2000" dirty="0" smtClean="0"/>
              <a:t>De socialisten kunnen alleen een socialistische samenleving opbouwen als het proletariaat onder leiding van de socialisten de macht grijpt, en alle </a:t>
            </a:r>
            <a:r>
              <a:rPr lang="nl-NL" sz="2000" u="sng" dirty="0" smtClean="0"/>
              <a:t>productiemiddelen(</a:t>
            </a:r>
            <a:r>
              <a:rPr lang="nl-NL" sz="2000" dirty="0" smtClean="0"/>
              <a:t>KLO: zoals Fabrieken) in handen krijgt. </a:t>
            </a:r>
            <a:endParaRPr lang="nl-NL" sz="2000" dirty="0"/>
          </a:p>
          <a:p>
            <a:endParaRPr lang="nl-NL" sz="2000" dirty="0" smtClean="0"/>
          </a:p>
          <a:p>
            <a:r>
              <a:rPr lang="nl-NL" sz="2000" dirty="0" smtClean="0"/>
              <a:t>Zolang de socialisten nog niet helemaal de macht hebben, willen zij door belastingmaatregelen arme mensen meer, en rijke mensen minder laten verdienen. </a:t>
            </a:r>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5504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Economische ideeën</a:t>
            </a:r>
            <a:endParaRPr lang="nl-NL" dirty="0"/>
          </a:p>
        </p:txBody>
      </p:sp>
      <p:sp>
        <p:nvSpPr>
          <p:cNvPr id="3" name="Content Placeholder 2"/>
          <p:cNvSpPr>
            <a:spLocks noGrp="1"/>
          </p:cNvSpPr>
          <p:nvPr>
            <p:ph idx="1"/>
          </p:nvPr>
        </p:nvSpPr>
        <p:spPr>
          <a:xfrm>
            <a:off x="609600" y="1561960"/>
            <a:ext cx="10972800" cy="4525963"/>
          </a:xfrm>
        </p:spPr>
        <p:txBody>
          <a:bodyPr>
            <a:normAutofit/>
          </a:bodyPr>
          <a:lstStyle/>
          <a:p>
            <a:pPr marL="0" indent="0">
              <a:buNone/>
            </a:pPr>
            <a:r>
              <a:rPr lang="nl-NL" sz="1800" i="1" dirty="0" smtClean="0">
                <a:latin typeface="+mj-lt"/>
              </a:rPr>
              <a:t>De regering zorgt ervoor dat iedereen verdient en krijgt wat hij nodig heeft</a:t>
            </a:r>
          </a:p>
          <a:p>
            <a:pPr marL="0" indent="0">
              <a:buNone/>
            </a:pPr>
            <a:endParaRPr lang="nl-NL" sz="1600" dirty="0" smtClean="0">
              <a:solidFill>
                <a:schemeClr val="bg1"/>
              </a:solidFill>
              <a:latin typeface="Lucida Handwriting" panose="03010101010101010101" pitchFamily="66" charset="0"/>
            </a:endParaRPr>
          </a:p>
          <a:p>
            <a:pPr marL="0" indent="0">
              <a:buNone/>
            </a:pPr>
            <a:endParaRPr lang="nl-NL" sz="2000" dirty="0">
              <a:solidFill>
                <a:schemeClr val="bg1"/>
              </a:solidFill>
            </a:endParaRPr>
          </a:p>
          <a:p>
            <a:r>
              <a:rPr lang="nl-NL" sz="2000" dirty="0" smtClean="0"/>
              <a:t>Een gezin met meer kinderen hebben meer geld nodig</a:t>
            </a:r>
            <a:br>
              <a:rPr lang="nl-NL" sz="2000" dirty="0" smtClean="0"/>
            </a:br>
            <a:r>
              <a:rPr lang="nl-NL" sz="2000" dirty="0" smtClean="0"/>
              <a:t> dan mensen zonder kinderen </a:t>
            </a:r>
          </a:p>
          <a:p>
            <a:endParaRPr lang="nl-NL" sz="2000" dirty="0"/>
          </a:p>
          <a:p>
            <a:r>
              <a:rPr lang="nl-NL" sz="2000" dirty="0" smtClean="0"/>
              <a:t>Een fabrieksdirecteur mag niet meer verdienen omdat hij directeur is.</a:t>
            </a:r>
            <a:endParaRPr lang="nl-NL" sz="20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14717" y="0"/>
            <a:ext cx="2289439" cy="156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825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Sociale ideeën</a:t>
            </a:r>
            <a:endParaRPr lang="nl-NL" dirty="0"/>
          </a:p>
        </p:txBody>
      </p:sp>
      <p:sp>
        <p:nvSpPr>
          <p:cNvPr id="3" name="Content Placeholder 2"/>
          <p:cNvSpPr>
            <a:spLocks noGrp="1"/>
          </p:cNvSpPr>
          <p:nvPr>
            <p:ph idx="1"/>
          </p:nvPr>
        </p:nvSpPr>
        <p:spPr/>
        <p:txBody>
          <a:bodyPr>
            <a:normAutofit/>
          </a:bodyPr>
          <a:lstStyle/>
          <a:p>
            <a:r>
              <a:rPr lang="nl-NL" sz="1800" i="1" dirty="0" smtClean="0"/>
              <a:t>De overheid moet de mensen socialistisch leren denken: daarvoor moeten onderwijs en kunst worden gebruikt</a:t>
            </a:r>
          </a:p>
          <a:p>
            <a:endParaRPr lang="nl-NL" sz="1800" i="1" dirty="0"/>
          </a:p>
          <a:p>
            <a:r>
              <a:rPr lang="nl-NL" sz="1800" dirty="0" smtClean="0"/>
              <a:t>Op onderwijs werd alleen de socialistische visie op geschiedenis bijgebracht</a:t>
            </a:r>
          </a:p>
          <a:p>
            <a:endParaRPr lang="nl-NL" sz="1800" dirty="0"/>
          </a:p>
          <a:p>
            <a:r>
              <a:rPr lang="nl-NL" sz="1800" dirty="0" smtClean="0"/>
              <a:t>Kunstenaars stelden hun talent in dienst om de mensen </a:t>
            </a:r>
          </a:p>
          <a:p>
            <a:pPr marL="0" indent="0">
              <a:buNone/>
            </a:pPr>
            <a:r>
              <a:rPr lang="nl-NL" sz="1800" dirty="0"/>
              <a:t> </a:t>
            </a:r>
            <a:r>
              <a:rPr lang="nl-NL" sz="1800" dirty="0" smtClean="0"/>
              <a:t>      socialistisch te laten denken</a:t>
            </a:r>
          </a:p>
          <a:p>
            <a:pPr marL="0" indent="0">
              <a:buNone/>
            </a:pPr>
            <a:endParaRPr lang="nl-NL" sz="1800" dirty="0"/>
          </a:p>
          <a:p>
            <a:pPr marL="0" indent="0">
              <a:buNone/>
            </a:pPr>
            <a:endParaRPr lang="nl-NL" sz="1800" dirty="0"/>
          </a:p>
          <a:p>
            <a:endParaRPr lang="nl-NL" sz="18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144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Sociale ideeën</a:t>
            </a:r>
            <a:endParaRPr lang="nl-NL" dirty="0"/>
          </a:p>
        </p:txBody>
      </p:sp>
      <p:sp>
        <p:nvSpPr>
          <p:cNvPr id="3" name="Content Placeholder 2"/>
          <p:cNvSpPr>
            <a:spLocks noGrp="1"/>
          </p:cNvSpPr>
          <p:nvPr>
            <p:ph idx="1"/>
          </p:nvPr>
        </p:nvSpPr>
        <p:spPr/>
        <p:txBody>
          <a:bodyPr>
            <a:normAutofit/>
          </a:bodyPr>
          <a:lstStyle/>
          <a:p>
            <a:pPr marL="0" indent="0">
              <a:buNone/>
            </a:pPr>
            <a:r>
              <a:rPr lang="nl-NL" sz="1800" i="1" dirty="0" smtClean="0"/>
              <a:t>Socialisten willen een samenleving waarin iedereen gelijk is, dus zonder bevolkingslagen</a:t>
            </a:r>
          </a:p>
          <a:p>
            <a:pPr marL="0" indent="0">
              <a:buNone/>
            </a:pPr>
            <a:endParaRPr lang="nl-NL" sz="1800" i="1" dirty="0"/>
          </a:p>
          <a:p>
            <a:r>
              <a:rPr lang="nl-NL" sz="1800" dirty="0" smtClean="0"/>
              <a:t>In de nieuwe klasseloze samenleving is iedereen gelijk, en krijgt ieder wat hij nodig heeft.</a:t>
            </a:r>
          </a:p>
          <a:p>
            <a:endParaRPr lang="nl-NL" sz="1800" dirty="0"/>
          </a:p>
          <a:p>
            <a:r>
              <a:rPr lang="nl-NL" sz="1800" dirty="0" smtClean="0"/>
              <a:t>Misdaden worden niet meer gepleegd en politie kan worden afgeschaft.</a:t>
            </a:r>
          </a:p>
          <a:p>
            <a:endParaRPr lang="nl-NL" sz="1800" dirty="0"/>
          </a:p>
          <a:p>
            <a:r>
              <a:rPr lang="nl-NL" sz="1800" dirty="0" smtClean="0"/>
              <a:t>Als heel de wereld communistisch is, zullen er geen oorlogen meer zijn.</a:t>
            </a:r>
            <a:endParaRPr lang="nl-NL" sz="18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446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7" y="296420"/>
            <a:ext cx="7908031" cy="5509200"/>
          </a:xfrm>
          <a:prstGeom prst="rect">
            <a:avLst/>
          </a:prstGeom>
          <a:noFill/>
        </p:spPr>
        <p:txBody>
          <a:bodyPr wrap="square" rtlCol="0">
            <a:spAutoFit/>
          </a:bodyPr>
          <a:lstStyle/>
          <a:p>
            <a:r>
              <a:rPr lang="nl-NL" sz="2200" dirty="0" smtClean="0">
                <a:solidFill>
                  <a:schemeClr val="bg1"/>
                </a:solidFill>
              </a:rPr>
              <a:t>Opkomst </a:t>
            </a:r>
            <a:r>
              <a:rPr lang="nl-NL" sz="2200" u="sng" dirty="0" smtClean="0">
                <a:solidFill>
                  <a:schemeClr val="bg1"/>
                </a:solidFill>
              </a:rPr>
              <a:t>Kapitalisme</a:t>
            </a:r>
            <a:r>
              <a:rPr lang="nl-NL" sz="2200" dirty="0" smtClean="0">
                <a:solidFill>
                  <a:schemeClr val="bg1"/>
                </a:solidFill>
              </a:rPr>
              <a:t>: systeem waarbij handel en bedrijven in  handen van ondernemers zijn. Niet van de adel of regeringen.</a:t>
            </a:r>
          </a:p>
          <a:p>
            <a:endParaRPr lang="nl-NL" sz="2200" dirty="0">
              <a:solidFill>
                <a:schemeClr val="bg1"/>
              </a:solidFill>
            </a:endParaRPr>
          </a:p>
          <a:p>
            <a:r>
              <a:rPr lang="nl-NL" sz="2200" dirty="0" smtClean="0">
                <a:solidFill>
                  <a:schemeClr val="bg1"/>
                </a:solidFill>
              </a:rPr>
              <a:t>Belangrijkste kenmerken </a:t>
            </a:r>
            <a:r>
              <a:rPr lang="nl-NL" sz="2200" u="sng" dirty="0" smtClean="0">
                <a:solidFill>
                  <a:schemeClr val="bg1"/>
                </a:solidFill>
              </a:rPr>
              <a:t>kapitalisme:</a:t>
            </a:r>
            <a:endParaRPr lang="nl-NL" sz="2200" dirty="0" smtClean="0">
              <a:solidFill>
                <a:schemeClr val="bg1"/>
              </a:solidFill>
            </a:endParaRPr>
          </a:p>
          <a:p>
            <a:pPr marL="457200" indent="-457200">
              <a:buFont typeface="+mj-lt"/>
              <a:buAutoNum type="arabicPeriod"/>
            </a:pPr>
            <a:r>
              <a:rPr lang="nl-NL" sz="2200" dirty="0" smtClean="0">
                <a:solidFill>
                  <a:schemeClr val="bg1"/>
                </a:solidFill>
              </a:rPr>
              <a:t>Arbeiders werken in opdracht van een werkgever.</a:t>
            </a:r>
          </a:p>
          <a:p>
            <a:pPr marL="457200" indent="-457200">
              <a:buFont typeface="+mj-lt"/>
              <a:buAutoNum type="arabicPeriod"/>
            </a:pPr>
            <a:r>
              <a:rPr lang="nl-NL" sz="2200" dirty="0" smtClean="0">
                <a:solidFill>
                  <a:schemeClr val="bg1"/>
                </a:solidFill>
              </a:rPr>
              <a:t>De werkgever is een zakenman die meestal niet zelf het werk doet.</a:t>
            </a:r>
          </a:p>
          <a:p>
            <a:pPr marL="457200" indent="-457200">
              <a:buFont typeface="+mj-lt"/>
              <a:buAutoNum type="arabicPeriod"/>
            </a:pPr>
            <a:r>
              <a:rPr lang="nl-NL" sz="2200" dirty="0" smtClean="0">
                <a:solidFill>
                  <a:schemeClr val="bg1"/>
                </a:solidFill>
              </a:rPr>
              <a:t>Meeste bedrijven zijn van </a:t>
            </a:r>
            <a:r>
              <a:rPr lang="nl-NL" sz="2200" u="sng" dirty="0" smtClean="0">
                <a:solidFill>
                  <a:schemeClr val="bg1"/>
                </a:solidFill>
              </a:rPr>
              <a:t>particulieren</a:t>
            </a:r>
            <a:r>
              <a:rPr lang="nl-NL" sz="2200" dirty="0" smtClean="0">
                <a:solidFill>
                  <a:schemeClr val="bg1"/>
                </a:solidFill>
              </a:rPr>
              <a:t>: gewone burgers</a:t>
            </a:r>
          </a:p>
          <a:p>
            <a:pPr marL="457200" indent="-457200">
              <a:buFont typeface="+mj-lt"/>
              <a:buAutoNum type="arabicPeriod"/>
            </a:pPr>
            <a:r>
              <a:rPr lang="nl-NL" sz="2200" dirty="0" smtClean="0">
                <a:solidFill>
                  <a:schemeClr val="bg1"/>
                </a:solidFill>
              </a:rPr>
              <a:t>Winst is het belangrijkste doel.</a:t>
            </a: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pPr marL="457200" indent="-457200">
              <a:buFont typeface="+mj-lt"/>
              <a:buAutoNum type="arabicPeriod"/>
            </a:pPr>
            <a:endParaRPr lang="nl-NL" sz="2200" dirty="0" smtClean="0">
              <a:solidFill>
                <a:schemeClr val="bg1"/>
              </a:solidFill>
            </a:endParaRPr>
          </a:p>
          <a:p>
            <a:pPr marL="457200" indent="-457200">
              <a:buFont typeface="+mj-lt"/>
              <a:buAutoNum type="arabicPeriod"/>
            </a:pPr>
            <a:endParaRPr lang="nl-NL" sz="2200" dirty="0">
              <a:solidFill>
                <a:schemeClr val="bg1"/>
              </a:solidFill>
            </a:endParaRPr>
          </a:p>
          <a:p>
            <a:r>
              <a:rPr lang="nl-NL" sz="2200" dirty="0" smtClean="0">
                <a:solidFill>
                  <a:schemeClr val="bg1"/>
                </a:solidFill>
              </a:rPr>
              <a:t>Door het kapitalisme krijgen de grootste bedrijven en ondernemers veel macht. Hun bedrijven zijn zo belangrijk voor de samenleving dat ze burgers en politici kunnen beïnvloeden.</a:t>
            </a:r>
            <a:endParaRPr lang="nl-NL" sz="2200" dirty="0">
              <a:solidFill>
                <a:schemeClr val="bg1"/>
              </a:solidFill>
            </a:endParaRPr>
          </a:p>
        </p:txBody>
      </p:sp>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9885" y="3543463"/>
            <a:ext cx="1096635" cy="1019663"/>
          </a:xfrm>
          <a:prstGeom prst="rect">
            <a:avLst/>
          </a:prstGeom>
        </p:spPr>
      </p:pic>
    </p:spTree>
    <p:extLst>
      <p:ext uri="{BB962C8B-B14F-4D97-AF65-F5344CB8AC3E}">
        <p14:creationId xmlns:p14="http://schemas.microsoft.com/office/powerpoint/2010/main" val="40303294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Invloed van het socialisme</a:t>
            </a:r>
            <a:endParaRPr lang="nl-NL" dirty="0"/>
          </a:p>
        </p:txBody>
      </p:sp>
      <p:sp>
        <p:nvSpPr>
          <p:cNvPr id="3" name="Content Placeholder 2"/>
          <p:cNvSpPr>
            <a:spLocks noGrp="1"/>
          </p:cNvSpPr>
          <p:nvPr>
            <p:ph idx="1"/>
          </p:nvPr>
        </p:nvSpPr>
        <p:spPr/>
        <p:txBody>
          <a:bodyPr>
            <a:normAutofit/>
          </a:bodyPr>
          <a:lstStyle/>
          <a:p>
            <a:r>
              <a:rPr lang="nl-NL" sz="2000" dirty="0" smtClean="0"/>
              <a:t>Vanaf Einde 19</a:t>
            </a:r>
            <a:r>
              <a:rPr lang="nl-NL" sz="2000" baseline="30000" dirty="0" smtClean="0"/>
              <a:t>de</a:t>
            </a:r>
            <a:r>
              <a:rPr lang="nl-NL" sz="2000" dirty="0" smtClean="0"/>
              <a:t> eeuw werden er in veel </a:t>
            </a:r>
            <a:r>
              <a:rPr lang="nl-NL" sz="2000" dirty="0"/>
              <a:t>E</a:t>
            </a:r>
            <a:r>
              <a:rPr lang="nl-NL" sz="2000" dirty="0" smtClean="0"/>
              <a:t>uropese landen hervormingen ingevoerd</a:t>
            </a:r>
          </a:p>
          <a:p>
            <a:r>
              <a:rPr lang="nl-NL" sz="2000" dirty="0" smtClean="0"/>
              <a:t>verbod op: </a:t>
            </a:r>
            <a:br>
              <a:rPr lang="nl-NL" sz="2000" dirty="0" smtClean="0"/>
            </a:br>
            <a:r>
              <a:rPr lang="nl-NL" sz="2000" dirty="0" smtClean="0"/>
              <a:t>kinderarbeid</a:t>
            </a:r>
            <a:br>
              <a:rPr lang="nl-NL" sz="2000" dirty="0" smtClean="0"/>
            </a:br>
            <a:r>
              <a:rPr lang="nl-NL" sz="2000" dirty="0" smtClean="0"/>
              <a:t>het algemeen kiesrecht</a:t>
            </a:r>
            <a:br>
              <a:rPr lang="nl-NL" sz="2000" dirty="0" smtClean="0"/>
            </a:br>
            <a:r>
              <a:rPr lang="nl-NL" sz="2000" dirty="0" smtClean="0"/>
              <a:t>de achturige werkdagen</a:t>
            </a:r>
          </a:p>
          <a:p>
            <a:endParaRPr lang="nl-NL" sz="2000" dirty="0"/>
          </a:p>
          <a:p>
            <a:r>
              <a:rPr lang="nl-NL" sz="2000" dirty="0" smtClean="0"/>
              <a:t>Verbetering van werkomstandigheden en gratis onderwijs voor iedereen </a:t>
            </a:r>
            <a:endParaRPr lang="nl-NL" sz="20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paardengekkenweb.jouwweb.nl/upload/f/3/4/paardengekkenweb/oog.large.jpg?0.074371623806655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8448" y="-15377"/>
            <a:ext cx="2063552" cy="161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225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sz="4000" dirty="0" smtClean="0"/>
              <a:t>Sociale ideeën</a:t>
            </a:r>
            <a:endParaRPr lang="nl-NL" sz="4000" dirty="0"/>
          </a:p>
        </p:txBody>
      </p:sp>
      <p:sp>
        <p:nvSpPr>
          <p:cNvPr id="3" name="Content Placeholder 2"/>
          <p:cNvSpPr>
            <a:spLocks noGrp="1"/>
          </p:cNvSpPr>
          <p:nvPr>
            <p:ph idx="1"/>
          </p:nvPr>
        </p:nvSpPr>
        <p:spPr/>
        <p:txBody>
          <a:bodyPr>
            <a:normAutofit/>
          </a:bodyPr>
          <a:lstStyle/>
          <a:p>
            <a:r>
              <a:rPr lang="nl-NL" sz="2400" dirty="0" smtClean="0"/>
              <a:t>In een aantal landen kregen communisten de macht in handen en probeerden daar een socialistische samenleving op te bouwen</a:t>
            </a:r>
          </a:p>
          <a:p>
            <a:endParaRPr lang="nl-NL" sz="2400" dirty="0"/>
          </a:p>
          <a:p>
            <a:r>
              <a:rPr lang="nl-NL" sz="2400" dirty="0" smtClean="0"/>
              <a:t>Maar toch bestaat daar een grote mate van ongelijkheid. </a:t>
            </a:r>
            <a:endParaRPr lang="nl-NL" sz="2400" dirty="0"/>
          </a:p>
        </p:txBody>
      </p:sp>
      <p:pic>
        <p:nvPicPr>
          <p:cNvPr id="4" name="Picture 6" descr="http://www.dbnl.org/tekst/isac002mijn01_01/isac002mijn01ill2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3185"/>
            <a:ext cx="12192000" cy="19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7267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el 1"/>
          <p:cNvSpPr>
            <a:spLocks noGrp="1"/>
          </p:cNvSpPr>
          <p:nvPr>
            <p:ph type="ctrTitle"/>
          </p:nvPr>
        </p:nvSpPr>
        <p:spPr/>
        <p:txBody>
          <a:bodyPr/>
          <a:lstStyle/>
          <a:p>
            <a:r>
              <a:rPr lang="nl-NL" smtClean="0"/>
              <a:t>Imperialisme</a:t>
            </a:r>
          </a:p>
        </p:txBody>
      </p:sp>
      <p:sp>
        <p:nvSpPr>
          <p:cNvPr id="13314" name="Ondertitel 2"/>
          <p:cNvSpPr>
            <a:spLocks noGrp="1"/>
          </p:cNvSpPr>
          <p:nvPr>
            <p:ph type="subTitle" idx="1"/>
          </p:nvPr>
        </p:nvSpPr>
        <p:spPr/>
        <p:txBody>
          <a:bodyPr/>
          <a:lstStyle/>
          <a:p>
            <a:r>
              <a:rPr lang="nl-NL" smtClean="0"/>
              <a:t>Door: Kyo en Pim</a:t>
            </a:r>
          </a:p>
        </p:txBody>
      </p:sp>
    </p:spTree>
    <p:extLst>
      <p:ext uri="{BB962C8B-B14F-4D97-AF65-F5344CB8AC3E}">
        <p14:creationId xmlns:p14="http://schemas.microsoft.com/office/powerpoint/2010/main" val="32204011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p:txBody>
          <a:bodyPr/>
          <a:lstStyle/>
          <a:p>
            <a:r>
              <a:rPr lang="nl-NL" smtClean="0"/>
              <a:t>Wat is het imperialisme?</a:t>
            </a:r>
          </a:p>
        </p:txBody>
      </p:sp>
      <p:sp>
        <p:nvSpPr>
          <p:cNvPr id="15364" name="Rectangle 4"/>
          <p:cNvSpPr>
            <a:spLocks noGrp="1"/>
          </p:cNvSpPr>
          <p:nvPr>
            <p:ph type="body" idx="4294967295"/>
          </p:nvPr>
        </p:nvSpPr>
        <p:spPr/>
        <p:txBody>
          <a:bodyPr/>
          <a:lstStyle/>
          <a:p>
            <a:pPr>
              <a:buFont typeface="Arial" charset="0"/>
              <a:buNone/>
            </a:pPr>
            <a:r>
              <a:rPr lang="nl-NL" dirty="0" smtClean="0"/>
              <a:t>In de 15</a:t>
            </a:r>
            <a:r>
              <a:rPr lang="nl-NL" baseline="30000" dirty="0" smtClean="0"/>
              <a:t>e</a:t>
            </a:r>
            <a:r>
              <a:rPr lang="nl-NL" dirty="0" smtClean="0"/>
              <a:t> eeuw gingen veel ontdekkers op grote ontdekkingsreizen, veel van deze ontdekte gebieden werden ook veroverd om economische redenen, dit was fase 1 van de kolonisatie.</a:t>
            </a:r>
          </a:p>
          <a:p>
            <a:pPr>
              <a:buFont typeface="Arial" charset="0"/>
              <a:buNone/>
            </a:pPr>
            <a:r>
              <a:rPr lang="nl-NL" dirty="0" smtClean="0"/>
              <a:t>Fase 2 is het imperialisme, Dat is de manier waarop landen hun macht in andere delen van de wereld uit willen breiden door gebieden te veroveren en te beheersen.</a:t>
            </a:r>
          </a:p>
          <a:p>
            <a:pPr>
              <a:buFont typeface="Arial" charset="0"/>
              <a:buNone/>
            </a:pPr>
            <a:endParaRPr lang="nl-NL" dirty="0" smtClean="0"/>
          </a:p>
        </p:txBody>
      </p:sp>
      <p:pic>
        <p:nvPicPr>
          <p:cNvPr id="15362" name="Picture 8" descr="http://cdns2.freepik.com/vrije-photo/oog-overzicht_318-40440.jpg"/>
          <p:cNvPicPr>
            <a:picLocks noGrp="1" noChangeAspect="1" noChangeArrowheads="1"/>
          </p:cNvPicPr>
          <p:nvPr>
            <p:ph idx="1"/>
          </p:nvPr>
        </p:nvPicPr>
        <p:blipFill>
          <a:blip r:embed="rId2"/>
          <a:srcRect/>
          <a:stretch>
            <a:fillRect/>
          </a:stretch>
        </p:blipFill>
        <p:spPr>
          <a:xfrm>
            <a:off x="11177591" y="5602288"/>
            <a:ext cx="1014412" cy="1014412"/>
          </a:xfrm>
        </p:spPr>
      </p:pic>
    </p:spTree>
    <p:extLst>
      <p:ext uri="{BB962C8B-B14F-4D97-AF65-F5344CB8AC3E}">
        <p14:creationId xmlns:p14="http://schemas.microsoft.com/office/powerpoint/2010/main" val="30310196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hiloforchange.files.wordpress.com/2015/02/imp1.jpg"/>
          <p:cNvPicPr>
            <a:picLocks noChangeAspect="1" noChangeArrowheads="1"/>
          </p:cNvPicPr>
          <p:nvPr/>
        </p:nvPicPr>
        <p:blipFill>
          <a:blip r:embed="rId2" cstate="print">
            <a:extLst/>
          </a:blip>
          <a:srcRect/>
          <a:stretch>
            <a:fillRect/>
          </a:stretch>
        </p:blipFill>
        <p:spPr bwMode="auto">
          <a:xfrm>
            <a:off x="8239707" y="95546"/>
            <a:ext cx="2407916" cy="2606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itel 1"/>
          <p:cNvSpPr>
            <a:spLocks noGrp="1"/>
          </p:cNvSpPr>
          <p:nvPr>
            <p:ph type="title"/>
          </p:nvPr>
        </p:nvSpPr>
        <p:spPr>
          <a:effectLst>
            <a:outerShdw blurRad="152400" dist="317500" dir="5400000" sx="90000" sy="-19000" rotWithShape="0">
              <a:prstClr val="black">
                <a:alpha val="15000"/>
              </a:prstClr>
            </a:outerShdw>
          </a:effectLst>
        </p:spPr>
        <p:txBody>
          <a:bodyPr rtlCol="0">
            <a:normAutofit/>
          </a:bodyPr>
          <a:lstStyle/>
          <a:p>
            <a:pPr fontAlgn="auto">
              <a:spcAft>
                <a:spcPts val="0"/>
              </a:spcAft>
              <a:defRPr/>
            </a:pPr>
            <a:r>
              <a:rPr lang="nl-NL" dirty="0" smtClean="0"/>
              <a:t>Wat is het </a:t>
            </a:r>
            <a:r>
              <a:rPr lang="nl-NL" dirty="0"/>
              <a:t>i</a:t>
            </a:r>
            <a:r>
              <a:rPr lang="nl-NL" dirty="0" smtClean="0"/>
              <a:t>mperialisme?</a:t>
            </a:r>
            <a:endParaRPr lang="nl-NL" dirty="0"/>
          </a:p>
        </p:txBody>
      </p:sp>
      <p:sp>
        <p:nvSpPr>
          <p:cNvPr id="14344" name="Rectangle 8"/>
          <p:cNvSpPr>
            <a:spLocks noGrp="1"/>
          </p:cNvSpPr>
          <p:nvPr>
            <p:ph type="body" idx="4294967295"/>
          </p:nvPr>
        </p:nvSpPr>
        <p:spPr/>
        <p:txBody>
          <a:bodyPr/>
          <a:lstStyle/>
          <a:p>
            <a:pPr>
              <a:lnSpc>
                <a:spcPct val="80000"/>
              </a:lnSpc>
              <a:buFont typeface="Arial" charset="0"/>
              <a:buNone/>
            </a:pPr>
            <a:endParaRPr lang="nl-NL" u="sng" dirty="0" smtClean="0"/>
          </a:p>
          <a:p>
            <a:pPr>
              <a:lnSpc>
                <a:spcPct val="80000"/>
              </a:lnSpc>
              <a:buFont typeface="Arial" charset="0"/>
              <a:buNone/>
            </a:pPr>
            <a:endParaRPr lang="nl-NL" u="sng" dirty="0" smtClean="0"/>
          </a:p>
          <a:p>
            <a:pPr>
              <a:lnSpc>
                <a:spcPct val="80000"/>
              </a:lnSpc>
              <a:buFont typeface="Arial" charset="0"/>
              <a:buNone/>
            </a:pPr>
            <a:endParaRPr lang="nl-NL" u="sng" dirty="0" smtClean="0"/>
          </a:p>
          <a:p>
            <a:pPr>
              <a:lnSpc>
                <a:spcPct val="80000"/>
              </a:lnSpc>
              <a:buFont typeface="Arial" charset="0"/>
              <a:buNone/>
            </a:pPr>
            <a:r>
              <a:rPr lang="nl-NL" u="sng" dirty="0" smtClean="0"/>
              <a:t>Imperialisme</a:t>
            </a:r>
            <a:r>
              <a:rPr lang="nl-NL" dirty="0" smtClean="0"/>
              <a:t>: Het streven van een staat om een groot rijk op te bouwen door de macht te hebben over andere gebieden.</a:t>
            </a:r>
          </a:p>
          <a:p>
            <a:pPr>
              <a:lnSpc>
                <a:spcPct val="80000"/>
              </a:lnSpc>
              <a:buFont typeface="Arial" charset="0"/>
              <a:buNone/>
            </a:pPr>
            <a:endParaRPr lang="nl-NL" dirty="0" smtClean="0"/>
          </a:p>
          <a:p>
            <a:pPr>
              <a:lnSpc>
                <a:spcPct val="80000"/>
              </a:lnSpc>
              <a:buFont typeface="Arial" charset="0"/>
              <a:buNone/>
            </a:pPr>
            <a:r>
              <a:rPr lang="nl-NL" dirty="0" smtClean="0"/>
              <a:t>In tegenstelling tot kolonialisme, dat alleen gebeurt om economische redenen</a:t>
            </a:r>
            <a:r>
              <a:rPr lang="nl-NL" dirty="0"/>
              <a:t>,</a:t>
            </a:r>
            <a:r>
              <a:rPr lang="nl-NL" dirty="0" smtClean="0"/>
              <a:t> gaat het bij imperialisme ook om het overbrengen van eigen cultuur en politiek.</a:t>
            </a:r>
          </a:p>
          <a:p>
            <a:endParaRPr lang="nl-NL" dirty="0" smtClean="0"/>
          </a:p>
        </p:txBody>
      </p:sp>
      <p:pic>
        <p:nvPicPr>
          <p:cNvPr id="14342" name="Picture 2" descr="http://www.clipartlord.com/wp-content/uploads/2014/01/signpen2.png"/>
          <p:cNvPicPr>
            <a:picLocks noChangeAspect="1" noChangeArrowheads="1"/>
          </p:cNvPicPr>
          <p:nvPr/>
        </p:nvPicPr>
        <p:blipFill>
          <a:blip r:embed="rId3"/>
          <a:srcRect/>
          <a:stretch>
            <a:fillRect/>
          </a:stretch>
        </p:blipFill>
        <p:spPr bwMode="auto">
          <a:xfrm rot="1453916">
            <a:off x="9575948" y="4223767"/>
            <a:ext cx="2752725" cy="2446337"/>
          </a:xfrm>
          <a:prstGeom prst="rect">
            <a:avLst/>
          </a:prstGeom>
          <a:noFill/>
          <a:ln w="9525">
            <a:noFill/>
            <a:miter lim="800000"/>
            <a:headEnd/>
            <a:tailEnd/>
          </a:ln>
        </p:spPr>
      </p:pic>
    </p:spTree>
    <p:extLst>
      <p:ext uri="{BB962C8B-B14F-4D97-AF65-F5344CB8AC3E}">
        <p14:creationId xmlns:p14="http://schemas.microsoft.com/office/powerpoint/2010/main" val="23744639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p:txBody>
          <a:bodyPr/>
          <a:lstStyle/>
          <a:p>
            <a:r>
              <a:rPr lang="nl-NL" dirty="0" smtClean="0"/>
              <a:t>Redenen imperialisme </a:t>
            </a:r>
          </a:p>
        </p:txBody>
      </p:sp>
      <p:sp>
        <p:nvSpPr>
          <p:cNvPr id="21507" name="Rectangle 3"/>
          <p:cNvSpPr>
            <a:spLocks noGrp="1"/>
          </p:cNvSpPr>
          <p:nvPr>
            <p:ph type="body" idx="1"/>
          </p:nvPr>
        </p:nvSpPr>
        <p:spPr/>
        <p:txBody>
          <a:bodyPr/>
          <a:lstStyle/>
          <a:p>
            <a:pPr>
              <a:buFont typeface="Arial" charset="0"/>
              <a:buNone/>
            </a:pPr>
            <a:endParaRPr lang="nl-NL" dirty="0" smtClean="0"/>
          </a:p>
          <a:p>
            <a:pPr>
              <a:buFont typeface="Arial" charset="0"/>
              <a:buNone/>
            </a:pPr>
            <a:r>
              <a:rPr lang="nl-NL" dirty="0" smtClean="0"/>
              <a:t>Belangrijkste redenen voor imperialisme:</a:t>
            </a:r>
          </a:p>
          <a:p>
            <a:r>
              <a:rPr lang="nl-NL" dirty="0" smtClean="0"/>
              <a:t>Het zoeken van grondstoffen</a:t>
            </a:r>
          </a:p>
          <a:p>
            <a:r>
              <a:rPr lang="nl-NL" dirty="0" smtClean="0"/>
              <a:t>Het verkrijgen van macht</a:t>
            </a:r>
          </a:p>
          <a:p>
            <a:r>
              <a:rPr lang="nl-NL" dirty="0" smtClean="0"/>
              <a:t>Vooruitgang brengen in de wereld</a:t>
            </a:r>
          </a:p>
          <a:p>
            <a:endParaRPr lang="nl-NL" dirty="0" smtClean="0"/>
          </a:p>
          <a:p>
            <a:pPr>
              <a:buFont typeface="Arial" charset="0"/>
              <a:buNone/>
            </a:pPr>
            <a:endParaRPr lang="nl-NL" dirty="0" smtClean="0"/>
          </a:p>
          <a:p>
            <a:pPr>
              <a:buFont typeface="Arial" charset="0"/>
              <a:buNone/>
            </a:pPr>
            <a:endParaRPr lang="nl-NL" dirty="0" smtClean="0"/>
          </a:p>
          <a:p>
            <a:pPr>
              <a:buFont typeface="Arial" charset="0"/>
              <a:buNone/>
            </a:pPr>
            <a:endParaRPr lang="nl-NL" dirty="0" smtClean="0"/>
          </a:p>
          <a:p>
            <a:pPr>
              <a:buFont typeface="Arial" charset="0"/>
              <a:buNone/>
            </a:pPr>
            <a:endParaRPr lang="nl-NL" dirty="0" smtClean="0"/>
          </a:p>
        </p:txBody>
      </p:sp>
      <p:pic>
        <p:nvPicPr>
          <p:cNvPr id="4" name="Picture 2" descr="http://www.clipartlord.com/wp-content/uploads/2014/01/signpen2.png"/>
          <p:cNvPicPr>
            <a:picLocks noChangeAspect="1" noChangeArrowheads="1"/>
          </p:cNvPicPr>
          <p:nvPr/>
        </p:nvPicPr>
        <p:blipFill>
          <a:blip r:embed="rId2"/>
          <a:srcRect/>
          <a:stretch>
            <a:fillRect/>
          </a:stretch>
        </p:blipFill>
        <p:spPr bwMode="auto">
          <a:xfrm rot="1273570">
            <a:off x="6718444" y="3273502"/>
            <a:ext cx="2752725" cy="2446337"/>
          </a:xfrm>
          <a:prstGeom prst="rect">
            <a:avLst/>
          </a:prstGeom>
          <a:noFill/>
          <a:ln w="9525">
            <a:noFill/>
            <a:miter lim="800000"/>
            <a:headEnd/>
            <a:tailEnd/>
          </a:ln>
        </p:spPr>
      </p:pic>
    </p:spTree>
    <p:extLst>
      <p:ext uri="{BB962C8B-B14F-4D97-AF65-F5344CB8AC3E}">
        <p14:creationId xmlns:p14="http://schemas.microsoft.com/office/powerpoint/2010/main" val="42504515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el 1"/>
          <p:cNvSpPr>
            <a:spLocks noGrp="1"/>
          </p:cNvSpPr>
          <p:nvPr>
            <p:ph type="title"/>
          </p:nvPr>
        </p:nvSpPr>
        <p:spPr/>
        <p:txBody>
          <a:bodyPr/>
          <a:lstStyle/>
          <a:p>
            <a:r>
              <a:rPr lang="nl-NL" smtClean="0"/>
              <a:t>Het zoeken naar grondstoffen:</a:t>
            </a:r>
          </a:p>
        </p:txBody>
      </p:sp>
      <p:sp>
        <p:nvSpPr>
          <p:cNvPr id="16386" name="Tijdelijke aanduiding voor inhoud 2"/>
          <p:cNvSpPr>
            <a:spLocks noGrp="1"/>
          </p:cNvSpPr>
          <p:nvPr>
            <p:ph idx="1"/>
          </p:nvPr>
        </p:nvSpPr>
        <p:spPr/>
        <p:txBody>
          <a:bodyPr/>
          <a:lstStyle/>
          <a:p>
            <a:pPr marL="0" indent="0">
              <a:buFont typeface="Arial" charset="0"/>
              <a:buNone/>
            </a:pPr>
            <a:r>
              <a:rPr lang="nl-NL" dirty="0" smtClean="0"/>
              <a:t>Voor industrie waren behalve veel arbeiders en machines ook grondstoffen nodig. Sommige grondstoffen waren in Europa niet te vinden, bijv. katoen en rubber. Andere waren er wel, maar niet in voldoende hoeveelheden, bijvoorbeeld olie en koper.</a:t>
            </a:r>
          </a:p>
        </p:txBody>
      </p:sp>
      <p:pic>
        <p:nvPicPr>
          <p:cNvPr id="16387" name="Picture 2" descr="http://www.clipartlord.com/wp-content/uploads/2014/01/signpen2.png"/>
          <p:cNvPicPr>
            <a:picLocks noChangeAspect="1" noChangeArrowheads="1"/>
          </p:cNvPicPr>
          <p:nvPr/>
        </p:nvPicPr>
        <p:blipFill>
          <a:blip r:embed="rId2"/>
          <a:srcRect/>
          <a:stretch>
            <a:fillRect/>
          </a:stretch>
        </p:blipFill>
        <p:spPr bwMode="auto">
          <a:xfrm rot="1021086">
            <a:off x="8748713" y="2016125"/>
            <a:ext cx="3379787" cy="3001963"/>
          </a:xfrm>
          <a:prstGeom prst="rect">
            <a:avLst/>
          </a:prstGeom>
          <a:noFill/>
          <a:ln w="9525">
            <a:noFill/>
            <a:miter lim="800000"/>
            <a:headEnd/>
            <a:tailEnd/>
          </a:ln>
        </p:spPr>
      </p:pic>
      <p:pic>
        <p:nvPicPr>
          <p:cNvPr id="16388" name="Picture 2" descr="http://www.cbs.nl/NR/rdonlyres/7B0B5933-9CDA-4726-A2DC-40F6C938C7F8/0/3726g2.gif"/>
          <p:cNvPicPr>
            <a:picLocks noChangeAspect="1" noChangeArrowheads="1"/>
          </p:cNvPicPr>
          <p:nvPr/>
        </p:nvPicPr>
        <p:blipFill>
          <a:blip r:embed="rId3"/>
          <a:srcRect/>
          <a:stretch>
            <a:fillRect/>
          </a:stretch>
        </p:blipFill>
        <p:spPr bwMode="auto">
          <a:xfrm>
            <a:off x="873129" y="3879850"/>
            <a:ext cx="3990975" cy="2730500"/>
          </a:xfrm>
          <a:prstGeom prst="rect">
            <a:avLst/>
          </a:prstGeom>
          <a:noFill/>
          <a:ln w="9525">
            <a:noFill/>
            <a:miter lim="800000"/>
            <a:headEnd/>
            <a:tailEnd/>
          </a:ln>
        </p:spPr>
      </p:pic>
    </p:spTree>
    <p:extLst>
      <p:ext uri="{BB962C8B-B14F-4D97-AF65-F5344CB8AC3E}">
        <p14:creationId xmlns:p14="http://schemas.microsoft.com/office/powerpoint/2010/main" val="41275058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el 1"/>
          <p:cNvSpPr>
            <a:spLocks noGrp="1"/>
          </p:cNvSpPr>
          <p:nvPr>
            <p:ph type="title"/>
          </p:nvPr>
        </p:nvSpPr>
        <p:spPr/>
        <p:txBody>
          <a:bodyPr/>
          <a:lstStyle/>
          <a:p>
            <a:r>
              <a:rPr lang="nl-NL" smtClean="0"/>
              <a:t>Het verkrijgen van macht</a:t>
            </a:r>
          </a:p>
        </p:txBody>
      </p:sp>
      <p:sp>
        <p:nvSpPr>
          <p:cNvPr id="17410" name="Tijdelijke aanduiding voor inhoud 2"/>
          <p:cNvSpPr>
            <a:spLocks noGrp="1"/>
          </p:cNvSpPr>
          <p:nvPr>
            <p:ph idx="1"/>
          </p:nvPr>
        </p:nvSpPr>
        <p:spPr>
          <a:xfrm>
            <a:off x="847725" y="1825625"/>
            <a:ext cx="10515600" cy="4351338"/>
          </a:xfrm>
        </p:spPr>
        <p:txBody>
          <a:bodyPr/>
          <a:lstStyle/>
          <a:p>
            <a:r>
              <a:rPr lang="nl-NL" dirty="0" smtClean="0"/>
              <a:t>Het hebben van koloniën werd gezien als een kenmerk van macht.</a:t>
            </a:r>
          </a:p>
          <a:p>
            <a:endParaRPr lang="nl-NL" dirty="0" smtClean="0"/>
          </a:p>
          <a:p>
            <a:endParaRPr lang="nl-NL" dirty="0" smtClean="0"/>
          </a:p>
          <a:p>
            <a:endParaRPr lang="nl-NL" dirty="0" smtClean="0"/>
          </a:p>
          <a:p>
            <a:endParaRPr lang="nl-NL" dirty="0" smtClean="0"/>
          </a:p>
          <a:p>
            <a:endParaRPr lang="nl-NL" dirty="0" smtClean="0"/>
          </a:p>
          <a:p>
            <a:pPr>
              <a:buFont typeface="Arial" charset="0"/>
              <a:buNone/>
            </a:pPr>
            <a:endParaRPr lang="nl-NL" dirty="0" smtClean="0"/>
          </a:p>
          <a:p>
            <a:r>
              <a:rPr lang="nl-NL" dirty="0" smtClean="0"/>
              <a:t>De meeste Westerse staten vonden dat een land met veel koloniën meer te zeggen had, en dus belangrijk was. </a:t>
            </a:r>
          </a:p>
        </p:txBody>
      </p:sp>
      <p:pic>
        <p:nvPicPr>
          <p:cNvPr id="17411" name="Picture 2" descr="http://www.clipartlord.com/wp-content/uploads/2014/01/signpen2.png"/>
          <p:cNvPicPr>
            <a:picLocks noChangeAspect="1" noChangeArrowheads="1"/>
          </p:cNvPicPr>
          <p:nvPr/>
        </p:nvPicPr>
        <p:blipFill>
          <a:blip r:embed="rId2"/>
          <a:srcRect/>
          <a:stretch>
            <a:fillRect/>
          </a:stretch>
        </p:blipFill>
        <p:spPr bwMode="auto">
          <a:xfrm rot="1021086">
            <a:off x="8677133" y="1359483"/>
            <a:ext cx="3379787" cy="3001963"/>
          </a:xfrm>
          <a:prstGeom prst="rect">
            <a:avLst/>
          </a:prstGeom>
          <a:noFill/>
          <a:ln w="9525">
            <a:noFill/>
            <a:miter lim="800000"/>
            <a:headEnd/>
            <a:tailEnd/>
          </a:ln>
        </p:spPr>
      </p:pic>
      <p:pic>
        <p:nvPicPr>
          <p:cNvPr id="17412" name="Picture 2" descr="http://www.extra-media.nl/nummer20/slaven-450.gif"/>
          <p:cNvPicPr>
            <a:picLocks noChangeAspect="1" noChangeArrowheads="1"/>
          </p:cNvPicPr>
          <p:nvPr/>
        </p:nvPicPr>
        <p:blipFill>
          <a:blip r:embed="rId3"/>
          <a:srcRect/>
          <a:stretch>
            <a:fillRect/>
          </a:stretch>
        </p:blipFill>
        <p:spPr bwMode="auto">
          <a:xfrm>
            <a:off x="560391" y="2389188"/>
            <a:ext cx="2343151" cy="2952750"/>
          </a:xfrm>
          <a:prstGeom prst="rect">
            <a:avLst/>
          </a:prstGeom>
          <a:noFill/>
          <a:ln w="9525">
            <a:noFill/>
            <a:miter lim="800000"/>
            <a:headEnd/>
            <a:tailEnd/>
          </a:ln>
        </p:spPr>
      </p:pic>
    </p:spTree>
    <p:extLst>
      <p:ext uri="{BB962C8B-B14F-4D97-AF65-F5344CB8AC3E}">
        <p14:creationId xmlns:p14="http://schemas.microsoft.com/office/powerpoint/2010/main" val="11205826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el 1"/>
          <p:cNvSpPr>
            <a:spLocks noGrp="1"/>
          </p:cNvSpPr>
          <p:nvPr>
            <p:ph type="title"/>
          </p:nvPr>
        </p:nvSpPr>
        <p:spPr/>
        <p:txBody>
          <a:bodyPr/>
          <a:lstStyle/>
          <a:p>
            <a:r>
              <a:rPr lang="nl-NL" smtClean="0"/>
              <a:t>Vooruitgang brengen in de wereld</a:t>
            </a:r>
          </a:p>
        </p:txBody>
      </p:sp>
      <p:sp>
        <p:nvSpPr>
          <p:cNvPr id="18434" name="Tijdelijke aanduiding voor inhoud 2"/>
          <p:cNvSpPr>
            <a:spLocks noGrp="1"/>
          </p:cNvSpPr>
          <p:nvPr>
            <p:ph idx="1"/>
          </p:nvPr>
        </p:nvSpPr>
        <p:spPr/>
        <p:txBody>
          <a:bodyPr/>
          <a:lstStyle/>
          <a:p>
            <a:r>
              <a:rPr lang="nl-NL" dirty="0" smtClean="0"/>
              <a:t> Veel mensen uit Europa vonden dat de Europese landen de rest van de wereld moest laten zien wat zij als vooruitgang zagen.</a:t>
            </a:r>
          </a:p>
          <a:p>
            <a:r>
              <a:rPr lang="nl-NL" dirty="0" smtClean="0"/>
              <a:t> Ze lieten dat zien door koloniën te veroveren. Ze wilden ook de Europese cultuur uitbreiden.</a:t>
            </a:r>
          </a:p>
          <a:p>
            <a:r>
              <a:rPr lang="nl-NL" dirty="0" smtClean="0"/>
              <a:t> Daar zorgden missionarissen en zendelingen voor.</a:t>
            </a:r>
          </a:p>
          <a:p>
            <a:endParaRPr lang="nl-NL" dirty="0" smtClean="0"/>
          </a:p>
          <a:p>
            <a:endParaRPr lang="nl-NL" dirty="0" smtClean="0"/>
          </a:p>
        </p:txBody>
      </p:sp>
      <p:pic>
        <p:nvPicPr>
          <p:cNvPr id="18435" name="Picture 8" descr="http://cdns2.freepik.com/vrije-photo/oog-overzicht_318-40440.jpg"/>
          <p:cNvPicPr>
            <a:picLocks noChangeAspect="1" noChangeArrowheads="1"/>
          </p:cNvPicPr>
          <p:nvPr/>
        </p:nvPicPr>
        <p:blipFill>
          <a:blip r:embed="rId2"/>
          <a:srcRect/>
          <a:stretch>
            <a:fillRect/>
          </a:stretch>
        </p:blipFill>
        <p:spPr bwMode="auto">
          <a:xfrm>
            <a:off x="9347200" y="3886206"/>
            <a:ext cx="1014413" cy="1014413"/>
          </a:xfrm>
          <a:prstGeom prst="rect">
            <a:avLst/>
          </a:prstGeom>
          <a:noFill/>
          <a:ln w="9525">
            <a:noFill/>
            <a:miter lim="800000"/>
            <a:headEnd/>
            <a:tailEnd/>
          </a:ln>
        </p:spPr>
      </p:pic>
    </p:spTree>
    <p:extLst>
      <p:ext uri="{BB962C8B-B14F-4D97-AF65-F5344CB8AC3E}">
        <p14:creationId xmlns:p14="http://schemas.microsoft.com/office/powerpoint/2010/main" val="6072566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el 1"/>
          <p:cNvSpPr>
            <a:spLocks noGrp="1"/>
          </p:cNvSpPr>
          <p:nvPr>
            <p:ph type="title"/>
          </p:nvPr>
        </p:nvSpPr>
        <p:spPr/>
        <p:txBody>
          <a:bodyPr/>
          <a:lstStyle/>
          <a:p>
            <a:r>
              <a:rPr lang="nl-NL" smtClean="0"/>
              <a:t>Vooruitgang brengen in de wereld</a:t>
            </a:r>
          </a:p>
        </p:txBody>
      </p:sp>
      <p:sp>
        <p:nvSpPr>
          <p:cNvPr id="19458" name="Tijdelijke aanduiding voor inhoud 2"/>
          <p:cNvSpPr>
            <a:spLocks noGrp="1"/>
          </p:cNvSpPr>
          <p:nvPr>
            <p:ph idx="1"/>
          </p:nvPr>
        </p:nvSpPr>
        <p:spPr/>
        <p:txBody>
          <a:bodyPr/>
          <a:lstStyle/>
          <a:p>
            <a:r>
              <a:rPr lang="nl-NL" dirty="0" smtClean="0"/>
              <a:t>Zendeling: iemand die mensen probeert te overtuigen om protestant te worden.</a:t>
            </a:r>
          </a:p>
          <a:p>
            <a:r>
              <a:rPr lang="nl-NL" dirty="0" smtClean="0"/>
              <a:t>Een missionaris: een geestelijke die naar andere volkeren trekt om die tot zijn godsdienst te bekeren.</a:t>
            </a:r>
          </a:p>
          <a:p>
            <a:endParaRPr lang="nl-NL" dirty="0" smtClean="0"/>
          </a:p>
          <a:p>
            <a:endParaRPr lang="nl-NL" dirty="0" smtClean="0"/>
          </a:p>
        </p:txBody>
      </p:sp>
      <p:pic>
        <p:nvPicPr>
          <p:cNvPr id="19459" name="Picture 2" descr="http://www.clipartlord.com/wp-content/uploads/2014/01/signpen2.png"/>
          <p:cNvPicPr>
            <a:picLocks noChangeAspect="1" noChangeArrowheads="1"/>
          </p:cNvPicPr>
          <p:nvPr/>
        </p:nvPicPr>
        <p:blipFill>
          <a:blip r:embed="rId2"/>
          <a:srcRect/>
          <a:stretch>
            <a:fillRect/>
          </a:stretch>
        </p:blipFill>
        <p:spPr bwMode="auto">
          <a:xfrm rot="1323443">
            <a:off x="9207504" y="2782888"/>
            <a:ext cx="2741613" cy="2436813"/>
          </a:xfrm>
          <a:prstGeom prst="rect">
            <a:avLst/>
          </a:prstGeom>
          <a:noFill/>
          <a:ln w="9525">
            <a:noFill/>
            <a:miter lim="800000"/>
            <a:headEnd/>
            <a:tailEnd/>
          </a:ln>
        </p:spPr>
      </p:pic>
      <p:pic>
        <p:nvPicPr>
          <p:cNvPr id="19460" name="Picture 2" descr="http://resolver.kb.nl/resolve?urn=urn:gvn:SFA04:SFA003003276&amp;role=image&amp;size=variable"/>
          <p:cNvPicPr>
            <a:picLocks noChangeAspect="1" noChangeArrowheads="1"/>
          </p:cNvPicPr>
          <p:nvPr/>
        </p:nvPicPr>
        <p:blipFill>
          <a:blip r:embed="rId3"/>
          <a:srcRect/>
          <a:stretch>
            <a:fillRect/>
          </a:stretch>
        </p:blipFill>
        <p:spPr bwMode="auto">
          <a:xfrm>
            <a:off x="547257" y="3657606"/>
            <a:ext cx="2200227" cy="3033713"/>
          </a:xfrm>
          <a:prstGeom prst="rect">
            <a:avLst/>
          </a:prstGeom>
          <a:noFill/>
          <a:ln w="9525">
            <a:noFill/>
            <a:miter lim="800000"/>
            <a:headEnd/>
            <a:tailEnd/>
          </a:ln>
        </p:spPr>
      </p:pic>
    </p:spTree>
    <p:extLst>
      <p:ext uri="{BB962C8B-B14F-4D97-AF65-F5344CB8AC3E}">
        <p14:creationId xmlns:p14="http://schemas.microsoft.com/office/powerpoint/2010/main" val="2775532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useumsyndicate.com/images/3/28185.jpg"/>
          <p:cNvPicPr>
            <a:picLocks noChangeAspect="1" noChangeArrowheads="1"/>
          </p:cNvPicPr>
          <p:nvPr/>
        </p:nvPicPr>
        <p:blipFill rotWithShape="1">
          <a:blip r:embed="rId2">
            <a:extLst>
              <a:ext uri="{28A0092B-C50C-407E-A947-70E740481C1C}">
                <a14:useLocalDpi xmlns:a14="http://schemas.microsoft.com/office/drawing/2010/main" val="0"/>
              </a:ext>
            </a:extLst>
          </a:blip>
          <a:srcRect l="37930" t="2886" r="27787" b="3230"/>
          <a:stretch/>
        </p:blipFill>
        <p:spPr bwMode="auto">
          <a:xfrm>
            <a:off x="7" y="0"/>
            <a:ext cx="35028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3965947" y="296415"/>
            <a:ext cx="7908031" cy="1785104"/>
          </a:xfrm>
          <a:prstGeom prst="rect">
            <a:avLst/>
          </a:prstGeom>
          <a:noFill/>
        </p:spPr>
        <p:txBody>
          <a:bodyPr wrap="square" rtlCol="0">
            <a:spAutoFit/>
          </a:bodyPr>
          <a:lstStyle/>
          <a:p>
            <a:r>
              <a:rPr lang="nl-NL" sz="2200" dirty="0" smtClean="0">
                <a:solidFill>
                  <a:schemeClr val="bg1"/>
                </a:solidFill>
              </a:rPr>
              <a:t>Veranderingen in de </a:t>
            </a:r>
            <a:r>
              <a:rPr lang="nl-NL" sz="2200" dirty="0" err="1" smtClean="0">
                <a:solidFill>
                  <a:schemeClr val="bg1"/>
                </a:solidFill>
              </a:rPr>
              <a:t>bevolkinssamenstelling</a:t>
            </a:r>
            <a:r>
              <a:rPr lang="nl-NL" sz="2200" dirty="0" smtClean="0">
                <a:solidFill>
                  <a:schemeClr val="bg1"/>
                </a:solidFill>
              </a:rPr>
              <a:t>:</a:t>
            </a:r>
          </a:p>
          <a:p>
            <a:endParaRPr lang="nl-NL" sz="2200" dirty="0">
              <a:solidFill>
                <a:schemeClr val="bg1"/>
              </a:solidFill>
            </a:endParaRPr>
          </a:p>
          <a:p>
            <a:r>
              <a:rPr lang="nl-NL" sz="2200" dirty="0" smtClean="0">
                <a:solidFill>
                  <a:schemeClr val="bg1"/>
                </a:solidFill>
              </a:rPr>
              <a:t>Rond 1800:</a:t>
            </a:r>
          </a:p>
          <a:p>
            <a:endParaRPr lang="nl-NL" sz="2200" dirty="0">
              <a:solidFill>
                <a:schemeClr val="bg1"/>
              </a:solidFill>
            </a:endParaRPr>
          </a:p>
          <a:p>
            <a:endParaRPr lang="nl-NL" sz="2200"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2040316741"/>
              </p:ext>
            </p:extLst>
          </p:nvPr>
        </p:nvGraphicFramePr>
        <p:xfrm>
          <a:off x="4307133" y="1931394"/>
          <a:ext cx="5000640" cy="2143760"/>
        </p:xfrm>
        <a:graphic>
          <a:graphicData uri="http://schemas.openxmlformats.org/drawingml/2006/table">
            <a:tbl>
              <a:tblPr firstRow="1" bandRow="1">
                <a:tableStyleId>{5C22544A-7EE6-4342-B048-85BDC9FD1C3A}</a:tableStyleId>
              </a:tblPr>
              <a:tblGrid>
                <a:gridCol w="5000640"/>
              </a:tblGrid>
              <a:tr h="370840">
                <a:tc>
                  <a:txBody>
                    <a:bodyPr/>
                    <a:lstStyle/>
                    <a:p>
                      <a:r>
                        <a:rPr lang="nl-NL" sz="2000" b="0" dirty="0" smtClean="0">
                          <a:solidFill>
                            <a:schemeClr val="tx1"/>
                          </a:solidFill>
                        </a:rPr>
                        <a:t>Ondernemers, fabrikanten en kooplieden.</a:t>
                      </a:r>
                    </a:p>
                    <a:p>
                      <a:r>
                        <a:rPr lang="nl-NL" sz="2000" b="0" dirty="0" smtClean="0">
                          <a:solidFill>
                            <a:schemeClr val="tx1"/>
                          </a:solidFill>
                        </a:rPr>
                        <a:t>1 – 2 %</a:t>
                      </a:r>
                      <a:endParaRPr lang="nl-NL"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nl-NL" sz="2000" b="0" dirty="0" smtClean="0">
                          <a:solidFill>
                            <a:schemeClr val="tx1"/>
                          </a:solidFill>
                        </a:rPr>
                        <a:t>Kleine burgerij:</a:t>
                      </a:r>
                      <a:r>
                        <a:rPr lang="nl-NL" sz="2000" b="0" baseline="0" dirty="0" smtClean="0">
                          <a:solidFill>
                            <a:schemeClr val="tx1"/>
                          </a:solidFill>
                        </a:rPr>
                        <a:t> ambachtslieden en winkeliers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5 – 10 %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741680">
                <a:tc>
                  <a:txBody>
                    <a:bodyPr/>
                    <a:lstStyle/>
                    <a:p>
                      <a:r>
                        <a:rPr lang="nl-NL" sz="2000" b="0" dirty="0" smtClean="0">
                          <a:solidFill>
                            <a:schemeClr val="tx1"/>
                          </a:solidFill>
                        </a:rPr>
                        <a:t>Arme boeren en arbeiders.</a:t>
                      </a:r>
                    </a:p>
                    <a:p>
                      <a:pPr marL="0" marR="0" indent="0" algn="l" defTabSz="914400" rtl="0" eaLnBrk="1" fontAlgn="auto" latinLnBrk="0" hangingPunct="1">
                        <a:lnSpc>
                          <a:spcPct val="100000"/>
                        </a:lnSpc>
                        <a:spcBef>
                          <a:spcPts val="0"/>
                        </a:spcBef>
                        <a:spcAft>
                          <a:spcPts val="0"/>
                        </a:spcAft>
                        <a:buClrTx/>
                        <a:buSzTx/>
                        <a:buFontTx/>
                        <a:buNone/>
                        <a:tabLst/>
                        <a:defRPr/>
                      </a:pPr>
                      <a:r>
                        <a:rPr lang="nl-NL" sz="2000" b="0" dirty="0" smtClean="0">
                          <a:solidFill>
                            <a:schemeClr val="tx1"/>
                          </a:solidFill>
                        </a:rPr>
                        <a:t>90 %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bl>
          </a:graphicData>
        </a:graphic>
      </p:graphicFrame>
      <p:pic>
        <p:nvPicPr>
          <p:cNvPr id="5" name="Afbeelding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8245" y="4744475"/>
            <a:ext cx="1096635" cy="1019663"/>
          </a:xfrm>
          <a:prstGeom prst="rect">
            <a:avLst/>
          </a:prstGeom>
        </p:spPr>
      </p:pic>
    </p:spTree>
    <p:extLst>
      <p:ext uri="{BB962C8B-B14F-4D97-AF65-F5344CB8AC3E}">
        <p14:creationId xmlns:p14="http://schemas.microsoft.com/office/powerpoint/2010/main" val="39779308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el 1"/>
          <p:cNvSpPr>
            <a:spLocks noGrp="1"/>
          </p:cNvSpPr>
          <p:nvPr>
            <p:ph type="title"/>
          </p:nvPr>
        </p:nvSpPr>
        <p:spPr/>
        <p:txBody>
          <a:bodyPr/>
          <a:lstStyle/>
          <a:p>
            <a:r>
              <a:rPr lang="nl-NL" smtClean="0"/>
              <a:t>Kolonisatie door toeval</a:t>
            </a:r>
          </a:p>
        </p:txBody>
      </p:sp>
      <p:sp>
        <p:nvSpPr>
          <p:cNvPr id="20482" name="Rechthoek 5"/>
          <p:cNvSpPr>
            <a:spLocks noChangeArrowheads="1"/>
          </p:cNvSpPr>
          <p:nvPr/>
        </p:nvSpPr>
        <p:spPr bwMode="auto">
          <a:xfrm>
            <a:off x="633705" y="1415048"/>
            <a:ext cx="8551863" cy="3539430"/>
          </a:xfrm>
          <a:prstGeom prst="rect">
            <a:avLst/>
          </a:prstGeom>
          <a:noFill/>
          <a:ln w="9525">
            <a:noFill/>
            <a:miter lim="800000"/>
            <a:headEnd/>
            <a:tailEnd/>
          </a:ln>
        </p:spPr>
        <p:txBody>
          <a:bodyPr>
            <a:spAutoFit/>
          </a:bodyPr>
          <a:lstStyle/>
          <a:p>
            <a:pPr eaLnBrk="0" fontAlgn="base" hangingPunct="0">
              <a:spcBef>
                <a:spcPct val="0"/>
              </a:spcBef>
              <a:spcAft>
                <a:spcPct val="0"/>
              </a:spcAft>
            </a:pPr>
            <a:r>
              <a:rPr lang="nl-NL" altLang="nl-NL" sz="2800" dirty="0">
                <a:solidFill>
                  <a:prstClr val="black"/>
                </a:solidFill>
                <a:cs typeface="Segoe UI" pitchFamily="34" charset="0"/>
              </a:rPr>
              <a:t>In Afrika is ook soms kolonisatie ontstaan </a:t>
            </a:r>
            <a:r>
              <a:rPr lang="nl-NL" altLang="nl-NL" sz="2800" dirty="0" smtClean="0">
                <a:solidFill>
                  <a:prstClr val="black"/>
                </a:solidFill>
                <a:cs typeface="Segoe UI" pitchFamily="34" charset="0"/>
              </a:rPr>
              <a:t>door toeval</a:t>
            </a:r>
            <a:r>
              <a:rPr lang="nl-NL" altLang="nl-NL" sz="2800" dirty="0">
                <a:solidFill>
                  <a:prstClr val="black"/>
                </a:solidFill>
                <a:cs typeface="Segoe UI" pitchFamily="34" charset="0"/>
              </a:rPr>
              <a:t>, bijvoorbeeld doordat Europese zendelingen of handelaren zich ergens vestigden in een gebied dat geen kolonie was.</a:t>
            </a:r>
          </a:p>
          <a:p>
            <a:pPr eaLnBrk="0" fontAlgn="base" hangingPunct="0">
              <a:spcBef>
                <a:spcPct val="0"/>
              </a:spcBef>
              <a:spcAft>
                <a:spcPct val="0"/>
              </a:spcAft>
            </a:pPr>
            <a:endParaRPr lang="nl-NL" altLang="nl-NL" sz="2800" dirty="0">
              <a:solidFill>
                <a:prstClr val="black"/>
              </a:solidFill>
              <a:cs typeface="Segoe UI" pitchFamily="34" charset="0"/>
            </a:endParaRPr>
          </a:p>
          <a:p>
            <a:pPr eaLnBrk="0" fontAlgn="base" hangingPunct="0">
              <a:spcBef>
                <a:spcPct val="0"/>
              </a:spcBef>
              <a:spcAft>
                <a:spcPct val="0"/>
              </a:spcAft>
            </a:pPr>
            <a:endParaRPr lang="nl-NL" altLang="nl-NL" sz="2800" dirty="0">
              <a:solidFill>
                <a:prstClr val="black"/>
              </a:solidFill>
              <a:cs typeface="Segoe UI" pitchFamily="34" charset="0"/>
            </a:endParaRPr>
          </a:p>
          <a:p>
            <a:pPr eaLnBrk="0" fontAlgn="base" hangingPunct="0">
              <a:spcBef>
                <a:spcPct val="0"/>
              </a:spcBef>
              <a:spcAft>
                <a:spcPct val="0"/>
              </a:spcAft>
            </a:pPr>
            <a:endParaRPr lang="nl-NL" altLang="nl-NL" sz="2800" dirty="0">
              <a:solidFill>
                <a:prstClr val="black"/>
              </a:solidFill>
              <a:cs typeface="Segoe UI" pitchFamily="34" charset="0"/>
            </a:endParaRPr>
          </a:p>
          <a:p>
            <a:pPr eaLnBrk="0" fontAlgn="base" hangingPunct="0">
              <a:spcBef>
                <a:spcPct val="0"/>
              </a:spcBef>
              <a:spcAft>
                <a:spcPct val="0"/>
              </a:spcAft>
            </a:pPr>
            <a:r>
              <a:rPr lang="nl-NL" altLang="nl-NL" sz="2800" dirty="0">
                <a:solidFill>
                  <a:prstClr val="black"/>
                </a:solidFill>
                <a:cs typeface="Segoe UI" pitchFamily="34" charset="0"/>
              </a:rPr>
              <a:t> </a:t>
            </a:r>
            <a:endParaRPr lang="nl-NL" altLang="nl-NL" sz="2800" dirty="0">
              <a:solidFill>
                <a:prstClr val="black"/>
              </a:solidFill>
              <a:cs typeface="Arial" charset="0"/>
            </a:endParaRPr>
          </a:p>
        </p:txBody>
      </p:sp>
      <p:pic>
        <p:nvPicPr>
          <p:cNvPr id="20483" name="Afbeelding 6"/>
          <p:cNvPicPr>
            <a:picLocks noChangeAspect="1"/>
          </p:cNvPicPr>
          <p:nvPr/>
        </p:nvPicPr>
        <p:blipFill>
          <a:blip r:embed="rId2"/>
          <a:srcRect/>
          <a:stretch>
            <a:fillRect/>
          </a:stretch>
        </p:blipFill>
        <p:spPr bwMode="auto">
          <a:xfrm>
            <a:off x="7225728" y="2394819"/>
            <a:ext cx="3186113" cy="3033713"/>
          </a:xfrm>
          <a:prstGeom prst="rect">
            <a:avLst/>
          </a:prstGeom>
          <a:noFill/>
          <a:ln w="9525">
            <a:noFill/>
            <a:miter lim="800000"/>
            <a:headEnd/>
            <a:tailEnd/>
          </a:ln>
        </p:spPr>
      </p:pic>
    </p:spTree>
    <p:extLst>
      <p:ext uri="{BB962C8B-B14F-4D97-AF65-F5344CB8AC3E}">
        <p14:creationId xmlns:p14="http://schemas.microsoft.com/office/powerpoint/2010/main" val="19237197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548848"/>
            <a:ext cx="10515600" cy="1325563"/>
          </a:xfrm>
        </p:spPr>
        <p:txBody>
          <a:bodyPr/>
          <a:lstStyle/>
          <a:p>
            <a:r>
              <a:rPr lang="nl-NL" dirty="0" smtClean="0"/>
              <a:t>Kolonisatie door toeval</a:t>
            </a:r>
            <a:endParaRPr lang="nl-NL" dirty="0"/>
          </a:p>
        </p:txBody>
      </p:sp>
      <p:sp>
        <p:nvSpPr>
          <p:cNvPr id="3" name="Tijdelijke aanduiding voor inhoud 2"/>
          <p:cNvSpPr>
            <a:spLocks noGrp="1"/>
          </p:cNvSpPr>
          <p:nvPr>
            <p:ph idx="1"/>
          </p:nvPr>
        </p:nvSpPr>
        <p:spPr/>
        <p:txBody>
          <a:bodyPr/>
          <a:lstStyle/>
          <a:p>
            <a:r>
              <a:rPr lang="nl-NL" altLang="nl-NL" dirty="0">
                <a:latin typeface="Calibri" pitchFamily="34" charset="0"/>
                <a:cs typeface="Segoe UI" pitchFamily="34" charset="0"/>
              </a:rPr>
              <a:t>De Europeanen kwamen soms in conflict met de plaatselijke bevolking of met andere Europeanen. Dan vroegen ze hun land om een leger te sturen </a:t>
            </a:r>
            <a:r>
              <a:rPr lang="nl-NL" altLang="nl-NL" dirty="0" smtClean="0">
                <a:latin typeface="Calibri" pitchFamily="34" charset="0"/>
                <a:cs typeface="Segoe UI" pitchFamily="34" charset="0"/>
              </a:rPr>
              <a:t>ter </a:t>
            </a:r>
            <a:r>
              <a:rPr lang="nl-NL" altLang="nl-NL" dirty="0">
                <a:latin typeface="Calibri" pitchFamily="34" charset="0"/>
                <a:cs typeface="Segoe UI" pitchFamily="34" charset="0"/>
              </a:rPr>
              <a:t>bescherming, </a:t>
            </a:r>
            <a:r>
              <a:rPr lang="nl-NL" altLang="nl-NL" dirty="0" smtClean="0">
                <a:latin typeface="Calibri" pitchFamily="34" charset="0"/>
                <a:cs typeface="Segoe UI" pitchFamily="34" charset="0"/>
              </a:rPr>
              <a:t>en dan werden </a:t>
            </a:r>
            <a:r>
              <a:rPr lang="nl-NL" altLang="nl-NL" dirty="0">
                <a:latin typeface="Calibri" pitchFamily="34" charset="0"/>
                <a:cs typeface="Segoe UI" pitchFamily="34" charset="0"/>
              </a:rPr>
              <a:t>die gebieden </a:t>
            </a:r>
            <a:r>
              <a:rPr lang="nl-NL" altLang="nl-NL" dirty="0" smtClean="0">
                <a:latin typeface="Calibri" pitchFamily="34" charset="0"/>
                <a:cs typeface="Segoe UI" pitchFamily="34" charset="0"/>
              </a:rPr>
              <a:t>gekoloniseerd</a:t>
            </a:r>
            <a:r>
              <a:rPr lang="nl-NL" altLang="nl-NL" dirty="0">
                <a:latin typeface="Calibri" pitchFamily="34" charset="0"/>
                <a:cs typeface="Segoe UI" pitchFamily="34" charset="0"/>
              </a:rPr>
              <a:t>.</a:t>
            </a:r>
            <a:r>
              <a:rPr lang="nl-NL" altLang="nl-NL" dirty="0">
                <a:latin typeface="Calibri" pitchFamily="34" charset="0"/>
              </a:rPr>
              <a:t> </a:t>
            </a:r>
          </a:p>
          <a:p>
            <a:endParaRPr lang="nl-NL" dirty="0"/>
          </a:p>
        </p:txBody>
      </p:sp>
      <p:pic>
        <p:nvPicPr>
          <p:cNvPr id="4" name="Picture 8" descr="http://cdns2.freepik.com/vrije-photo/oog-overzicht_318-40440.jpg"/>
          <p:cNvPicPr>
            <a:picLocks noChangeAspect="1" noChangeArrowheads="1"/>
          </p:cNvPicPr>
          <p:nvPr/>
        </p:nvPicPr>
        <p:blipFill>
          <a:blip r:embed="rId2"/>
          <a:srcRect/>
          <a:stretch>
            <a:fillRect/>
          </a:stretch>
        </p:blipFill>
        <p:spPr bwMode="auto">
          <a:xfrm>
            <a:off x="9350952" y="4216117"/>
            <a:ext cx="1014413" cy="1014413"/>
          </a:xfrm>
          <a:prstGeom prst="rect">
            <a:avLst/>
          </a:prstGeom>
          <a:noFill/>
          <a:ln w="9525">
            <a:noFill/>
            <a:miter lim="800000"/>
            <a:headEnd/>
            <a:tailEnd/>
          </a:ln>
        </p:spPr>
      </p:pic>
    </p:spTree>
    <p:extLst>
      <p:ext uri="{BB962C8B-B14F-4D97-AF65-F5344CB8AC3E}">
        <p14:creationId xmlns:p14="http://schemas.microsoft.com/office/powerpoint/2010/main" val="194775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1026" name="Picture 2" descr="http://www.animaatjes.nl/plaatjes/e/einde/animaatjes-einde-10355.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6848" y="443782"/>
            <a:ext cx="8021781" cy="599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0180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el 4"/>
          <p:cNvSpPr>
            <a:spLocks noGrp="1"/>
          </p:cNvSpPr>
          <p:nvPr>
            <p:ph type="ctrTitle"/>
          </p:nvPr>
        </p:nvSpPr>
        <p:spPr>
          <a:xfrm>
            <a:off x="4943878" y="3645024"/>
            <a:ext cx="6672153" cy="2520280"/>
          </a:xfrm>
        </p:spPr>
        <p:txBody>
          <a:bodyPr/>
          <a:lstStyle/>
          <a:p>
            <a:r>
              <a:rPr lang="nl-NL" sz="7200" dirty="0" smtClean="0"/>
              <a:t>      </a:t>
            </a:r>
            <a:r>
              <a:rPr lang="nl-NL" sz="7200" dirty="0" smtClean="0">
                <a:effectLst/>
                <a:latin typeface="Century Gothic" pitchFamily="34" charset="0"/>
              </a:rPr>
              <a:t>Het</a:t>
            </a:r>
            <a:r>
              <a:rPr lang="nl-NL" sz="7200" dirty="0" smtClean="0">
                <a:latin typeface="Century Gothic" pitchFamily="34" charset="0"/>
              </a:rPr>
              <a:t/>
            </a:r>
            <a:br>
              <a:rPr lang="nl-NL" sz="7200" dirty="0" smtClean="0">
                <a:latin typeface="Century Gothic" pitchFamily="34" charset="0"/>
              </a:rPr>
            </a:br>
            <a:r>
              <a:rPr lang="nl-NL" sz="7200" dirty="0" smtClean="0">
                <a:latin typeface="Century Gothic" pitchFamily="34" charset="0"/>
              </a:rPr>
              <a:t>Feminisme</a:t>
            </a:r>
            <a:endParaRPr lang="nl-NL" sz="5400" dirty="0">
              <a:latin typeface="Century Gothic" pitchFamily="34" charset="0"/>
            </a:endParaRPr>
          </a:p>
        </p:txBody>
      </p:sp>
      <p:sp>
        <p:nvSpPr>
          <p:cNvPr id="3" name="Ondertitel 2"/>
          <p:cNvSpPr>
            <a:spLocks noGrp="1"/>
          </p:cNvSpPr>
          <p:nvPr>
            <p:ph type="subTitle" idx="1"/>
          </p:nvPr>
        </p:nvSpPr>
        <p:spPr/>
        <p:txBody>
          <a:bodyPr/>
          <a:lstStyle/>
          <a:p>
            <a:endParaRPr lang="nl-NL" dirty="0"/>
          </a:p>
        </p:txBody>
      </p:sp>
      <p:pic>
        <p:nvPicPr>
          <p:cNvPr id="102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15" r="3018" b="4921"/>
          <a:stretch/>
        </p:blipFill>
        <p:spPr bwMode="auto">
          <a:xfrm>
            <a:off x="8" y="11570"/>
            <a:ext cx="3599721" cy="690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6736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4559829" y="685810"/>
            <a:ext cx="6412971" cy="3657599"/>
          </a:xfrm>
        </p:spPr>
        <p:txBody>
          <a:bodyPr>
            <a:normAutofit/>
          </a:bodyPr>
          <a:lstStyle/>
          <a:p>
            <a:r>
              <a:rPr lang="nl-NL" sz="2400" dirty="0" smtClean="0">
                <a:latin typeface="Century Gothic" pitchFamily="34" charset="0"/>
              </a:rPr>
              <a:t>Als een stukje tekst </a:t>
            </a:r>
            <a:r>
              <a:rPr lang="nl-NL" sz="2400" u="sng" dirty="0" smtClean="0">
                <a:latin typeface="Century Gothic" pitchFamily="34" charset="0"/>
              </a:rPr>
              <a:t>onderstreept</a:t>
            </a:r>
            <a:r>
              <a:rPr lang="nl-NL" sz="2400" dirty="0" smtClean="0">
                <a:latin typeface="Century Gothic" pitchFamily="34" charset="0"/>
              </a:rPr>
              <a:t> staat moet je het opschrijven.</a:t>
            </a:r>
          </a:p>
          <a:p>
            <a:r>
              <a:rPr lang="nl-NL" sz="2400" dirty="0" smtClean="0">
                <a:latin typeface="Century Gothic" pitchFamily="34" charset="0"/>
              </a:rPr>
              <a:t>Als het niet onderstreept is kijken en/of luisteren.</a:t>
            </a:r>
          </a:p>
        </p:txBody>
      </p:sp>
      <p:sp>
        <p:nvSpPr>
          <p:cNvPr id="3" name="Titel 2"/>
          <p:cNvSpPr>
            <a:spLocks noGrp="1"/>
          </p:cNvSpPr>
          <p:nvPr>
            <p:ph type="title"/>
          </p:nvPr>
        </p:nvSpPr>
        <p:spPr/>
        <p:txBody>
          <a:bodyPr/>
          <a:lstStyle/>
          <a:p>
            <a:endParaRPr lang="nl-NL"/>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9276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8256917" cy="3657599"/>
          </a:xfrm>
        </p:spPr>
        <p:txBody>
          <a:bodyPr/>
          <a:lstStyle/>
          <a:p>
            <a:pPr marL="18288" indent="0">
              <a:buNone/>
            </a:pPr>
            <a:r>
              <a:rPr lang="nl-NL" sz="2800" u="sng" dirty="0" smtClean="0">
                <a:latin typeface="Century Gothic" pitchFamily="34" charset="0"/>
                <a:cs typeface="Consolas" pitchFamily="49" charset="0"/>
              </a:rPr>
              <a:t>Het ontstaan van het Feminisme.</a:t>
            </a:r>
          </a:p>
          <a:p>
            <a:pPr marL="18288" indent="0">
              <a:buNone/>
            </a:pPr>
            <a:endParaRPr lang="nl-NL" sz="2800" b="1" i="1" dirty="0" smtClean="0">
              <a:latin typeface="Century Gothic" pitchFamily="34" charset="0"/>
              <a:cs typeface="Consolas" pitchFamily="49" charset="0"/>
            </a:endParaRPr>
          </a:p>
          <a:p>
            <a:pPr marL="18288" indent="0">
              <a:buNone/>
            </a:pPr>
            <a:endParaRPr lang="nl-NL" dirty="0"/>
          </a:p>
          <a:p>
            <a:pPr marL="18288" indent="0">
              <a:buNone/>
            </a:pPr>
            <a:endParaRPr lang="nl-NL" dirty="0" smtClean="0"/>
          </a:p>
          <a:p>
            <a:pPr marL="18288" indent="0">
              <a:buNone/>
            </a:pPr>
            <a:endParaRPr lang="nl-NL" dirty="0"/>
          </a:p>
          <a:p>
            <a:pPr marL="18288" indent="0">
              <a:buNone/>
            </a:pPr>
            <a:endParaRPr lang="nl-NL" dirty="0" smtClean="0"/>
          </a:p>
          <a:p>
            <a:pPr marL="18288" indent="0">
              <a:buNone/>
            </a:pPr>
            <a:endParaRPr lang="nl-NL" dirty="0"/>
          </a:p>
          <a:p>
            <a:pPr marL="18288" indent="0">
              <a:buNone/>
            </a:pPr>
            <a:endParaRPr lang="nl-NL" dirty="0" smtClean="0"/>
          </a:p>
          <a:p>
            <a:endParaRPr lang="nl-NL" dirty="0"/>
          </a:p>
        </p:txBody>
      </p:sp>
      <p:sp>
        <p:nvSpPr>
          <p:cNvPr id="3" name="Titel 2"/>
          <p:cNvSpPr>
            <a:spLocks noGrp="1"/>
          </p:cNvSpPr>
          <p:nvPr>
            <p:ph type="title"/>
          </p:nvPr>
        </p:nvSpPr>
        <p:spPr>
          <a:xfrm>
            <a:off x="3983765" y="4876800"/>
            <a:ext cx="7110955" cy="914400"/>
          </a:xfrm>
        </p:spPr>
        <p:txBody>
          <a:bodyPr/>
          <a:lstStyle/>
          <a:p>
            <a:r>
              <a:rPr lang="nl-NL" sz="2000" u="sng" dirty="0" smtClean="0">
                <a:latin typeface="Century Gothic" pitchFamily="34" charset="0"/>
              </a:rPr>
              <a:t>Tot +/- 1800 hadden de vrouwen vrij weinig te zeggen op veel gebieden van hun leven. </a:t>
            </a:r>
            <a:br>
              <a:rPr lang="nl-NL" sz="2000" u="sng" dirty="0" smtClean="0">
                <a:latin typeface="Century Gothic" pitchFamily="34" charset="0"/>
              </a:rPr>
            </a:br>
            <a:r>
              <a:rPr lang="nl-NL" sz="2000" dirty="0" smtClean="0">
                <a:latin typeface="Century Gothic" pitchFamily="34" charset="0"/>
              </a:rPr>
              <a:t>de meeste mannen vonden vrouwen niet erg slim. Als vrouwen trouwden ging haar bezit naar de man. </a:t>
            </a:r>
            <a:br>
              <a:rPr lang="nl-NL" sz="2000" dirty="0" smtClean="0">
                <a:latin typeface="Century Gothic" pitchFamily="34" charset="0"/>
              </a:rPr>
            </a:br>
            <a:r>
              <a:rPr lang="nl-NL" sz="2000" dirty="0" smtClean="0">
                <a:latin typeface="Century Gothic" pitchFamily="34" charset="0"/>
              </a:rPr>
              <a:t>Vrouwen mochten geen echtscheiding aan vragen.</a:t>
            </a:r>
            <a:br>
              <a:rPr lang="nl-NL" sz="2000" dirty="0" smtClean="0">
                <a:latin typeface="Century Gothic" pitchFamily="34" charset="0"/>
              </a:rPr>
            </a:br>
            <a:r>
              <a:rPr lang="nl-NL" sz="2000" dirty="0" smtClean="0">
                <a:latin typeface="Century Gothic" pitchFamily="34" charset="0"/>
              </a:rPr>
              <a:t>Mannen (en ook veel vrouwen) vonden dat politiek mannenwerk was.</a:t>
            </a:r>
            <a:r>
              <a:rPr lang="nl-NL" u="sng" dirty="0" smtClean="0">
                <a:latin typeface="Century Gothic" pitchFamily="34" charset="0"/>
              </a:rPr>
              <a:t/>
            </a:r>
            <a:br>
              <a:rPr lang="nl-NL" u="sng" dirty="0" smtClean="0">
                <a:latin typeface="Century Gothic" pitchFamily="34" charset="0"/>
              </a:rPr>
            </a:br>
            <a:endParaRPr lang="nl-NL"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5074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lstStyle/>
          <a:p>
            <a:r>
              <a:rPr lang="nl-NL" sz="2000" u="sng" dirty="0" smtClean="0">
                <a:latin typeface="Century Gothic" pitchFamily="34" charset="0"/>
              </a:rPr>
              <a:t>Vrouwen kregen vooral lage functies omdat je daar niet voor hoefde te leren. De basisschool was dan vaak al genoeg. </a:t>
            </a:r>
            <a:r>
              <a:rPr lang="nl-NL" sz="2000" dirty="0" smtClean="0">
                <a:latin typeface="Century Gothic" pitchFamily="34" charset="0"/>
              </a:rPr>
              <a:t> De mannen waren bang dat de gezinnen uit elkaar zouden vallen als vrouwen gelijke rechten kregen</a:t>
            </a:r>
            <a:endParaRPr lang="nl-NL" sz="2000" u="sng" dirty="0" smtClean="0">
              <a:latin typeface="Century Gothic" pitchFamily="34" charset="0"/>
            </a:endParaRPr>
          </a:p>
          <a:p>
            <a:endParaRPr lang="nl-NL" dirty="0"/>
          </a:p>
        </p:txBody>
      </p:sp>
      <p:sp>
        <p:nvSpPr>
          <p:cNvPr id="3" name="Titel 2"/>
          <p:cNvSpPr>
            <a:spLocks noGrp="1"/>
          </p:cNvSpPr>
          <p:nvPr>
            <p:ph type="title"/>
          </p:nvPr>
        </p:nvSpPr>
        <p:spPr/>
        <p:txBody>
          <a:bodyPr/>
          <a:lstStyle/>
          <a:p>
            <a:endParaRPr lang="nl-NL"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www.dbnl.org/tekst/lint011gesc03_01/lint011gesc03ill33.gif"/>
          <p:cNvPicPr>
            <a:picLocks noChangeAspect="1" noChangeArrowheads="1"/>
          </p:cNvPicPr>
          <p:nvPr/>
        </p:nvPicPr>
        <p:blipFill>
          <a:blip r:embed="rId3" cstate="print"/>
          <a:srcRect/>
          <a:stretch>
            <a:fillRect/>
          </a:stretch>
        </p:blipFill>
        <p:spPr bwMode="auto">
          <a:xfrm>
            <a:off x="6223000" y="3305184"/>
            <a:ext cx="5969000" cy="3552825"/>
          </a:xfrm>
          <a:prstGeom prst="rect">
            <a:avLst/>
          </a:prstGeom>
          <a:noFill/>
        </p:spPr>
      </p:pic>
    </p:spTree>
    <p:extLst>
      <p:ext uri="{BB962C8B-B14F-4D97-AF65-F5344CB8AC3E}">
        <p14:creationId xmlns:p14="http://schemas.microsoft.com/office/powerpoint/2010/main" val="29343091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791744" y="685810"/>
            <a:ext cx="7181056" cy="3657599"/>
          </a:xfrm>
        </p:spPr>
        <p:txBody>
          <a:bodyPr/>
          <a:lstStyle/>
          <a:p>
            <a:r>
              <a:rPr lang="nl-NL" sz="2000" u="sng" dirty="0" smtClean="0">
                <a:latin typeface="Century Gothic" pitchFamily="34" charset="0"/>
              </a:rPr>
              <a:t>Aan het eind van de 18</a:t>
            </a:r>
            <a:r>
              <a:rPr lang="nl-NL" sz="2000" u="sng" baseline="30000" dirty="0" smtClean="0">
                <a:latin typeface="Century Gothic" pitchFamily="34" charset="0"/>
              </a:rPr>
              <a:t>de</a:t>
            </a:r>
            <a:r>
              <a:rPr lang="nl-NL" sz="2000" u="sng" dirty="0" smtClean="0">
                <a:latin typeface="Century Gothic" pitchFamily="34" charset="0"/>
              </a:rPr>
              <a:t> eeuw waren er vrouwen die gelijke rechten voor vrouwen eisten. Maar kregen toen geen gelijk. In de 19</a:t>
            </a:r>
            <a:r>
              <a:rPr lang="nl-NL" sz="2000" u="sng" baseline="30000" dirty="0" smtClean="0">
                <a:latin typeface="Century Gothic" pitchFamily="34" charset="0"/>
              </a:rPr>
              <a:t>de</a:t>
            </a:r>
            <a:r>
              <a:rPr lang="nl-NL" sz="2000" u="sng" dirty="0" smtClean="0">
                <a:latin typeface="Century Gothic" pitchFamily="34" charset="0"/>
              </a:rPr>
              <a:t> eeuw begonnen arbeiders een strijd voor gelijke rechten. </a:t>
            </a:r>
            <a:r>
              <a:rPr lang="nl-NL" sz="2000" dirty="0" smtClean="0">
                <a:latin typeface="Century Gothic" pitchFamily="34" charset="0"/>
              </a:rPr>
              <a:t>Ze gingen zich afvragen waar mannen het vandaan haalden vrouwen geen gelijke rechten te geven. </a:t>
            </a:r>
            <a:endParaRPr lang="en-GB" sz="2000" dirty="0" smtClean="0">
              <a:latin typeface="Century Gothic" pitchFamily="34" charset="0"/>
            </a:endParaRPr>
          </a:p>
          <a:p>
            <a:endParaRPr lang="nl-NL" dirty="0"/>
          </a:p>
        </p:txBody>
      </p:sp>
      <p:sp>
        <p:nvSpPr>
          <p:cNvPr id="3" name="Titel 2"/>
          <p:cNvSpPr>
            <a:spLocks noGrp="1"/>
          </p:cNvSpPr>
          <p:nvPr>
            <p:ph type="title"/>
          </p:nvPr>
        </p:nvSpPr>
        <p:spPr/>
        <p:txBody>
          <a:bodyPr/>
          <a:lstStyle/>
          <a:p>
            <a:endParaRPr lang="nl-NL"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www.isgeschiedenis.nl/wp-content/uploads/2012/03/feministische-golf-221x165.gif"/>
          <p:cNvPicPr>
            <a:picLocks noChangeAspect="1" noChangeArrowheads="1"/>
          </p:cNvPicPr>
          <p:nvPr/>
        </p:nvPicPr>
        <p:blipFill>
          <a:blip r:embed="rId3" cstate="print"/>
          <a:srcRect/>
          <a:stretch>
            <a:fillRect/>
          </a:stretch>
        </p:blipFill>
        <p:spPr bwMode="auto">
          <a:xfrm>
            <a:off x="7070572" y="3990240"/>
            <a:ext cx="5121429" cy="2867769"/>
          </a:xfrm>
          <a:prstGeom prst="rect">
            <a:avLst/>
          </a:prstGeom>
          <a:noFill/>
        </p:spPr>
      </p:pic>
    </p:spTree>
    <p:extLst>
      <p:ext uri="{BB962C8B-B14F-4D97-AF65-F5344CB8AC3E}">
        <p14:creationId xmlns:p14="http://schemas.microsoft.com/office/powerpoint/2010/main" val="422885320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3657599"/>
          </a:xfrm>
        </p:spPr>
        <p:txBody>
          <a:bodyPr/>
          <a:lstStyle/>
          <a:p>
            <a:pPr marL="0" indent="0" fontAlgn="base">
              <a:spcBef>
                <a:spcPct val="0"/>
              </a:spcBef>
              <a:spcAft>
                <a:spcPct val="0"/>
              </a:spcAft>
              <a:buSzTx/>
            </a:pPr>
            <a:r>
              <a:rPr lang="nl-NL" u="sng" dirty="0" smtClean="0">
                <a:effectLst/>
                <a:latin typeface="Century Gothic" pitchFamily="34" charset="0"/>
                <a:ea typeface="Arial Unicode MS" pitchFamily="34" charset="-128"/>
                <a:cs typeface="Arial Unicode MS" pitchFamily="34" charset="-128"/>
              </a:rPr>
              <a:t> </a:t>
            </a:r>
            <a:r>
              <a:rPr lang="nl-NL" sz="2000" u="sng" dirty="0" smtClean="0">
                <a:effectLst/>
                <a:latin typeface="Century Gothic" pitchFamily="34" charset="0"/>
                <a:ea typeface="Arial Unicode MS" pitchFamily="34" charset="-128"/>
                <a:cs typeface="Arial Unicode MS" pitchFamily="34" charset="-128"/>
              </a:rPr>
              <a:t>Zo ontstond het </a:t>
            </a:r>
            <a:r>
              <a:rPr lang="nl-NL" sz="2000" u="sng" dirty="0" err="1" smtClean="0">
                <a:effectLst/>
                <a:latin typeface="Century Gothic" pitchFamily="34" charset="0"/>
                <a:ea typeface="Arial Unicode MS" pitchFamily="34" charset="-128"/>
                <a:cs typeface="Arial Unicode MS" pitchFamily="34" charset="-128"/>
              </a:rPr>
              <a:t>Femisme</a:t>
            </a:r>
            <a:r>
              <a:rPr lang="nl-NL" sz="2000" u="sng" dirty="0" smtClean="0">
                <a:effectLst/>
                <a:latin typeface="Century Gothic" pitchFamily="34" charset="0"/>
                <a:ea typeface="Arial Unicode MS" pitchFamily="34" charset="-128"/>
                <a:cs typeface="Arial Unicode MS" pitchFamily="34" charset="-128"/>
              </a:rPr>
              <a:t> met als       aanhangers feministen. </a:t>
            </a:r>
          </a:p>
          <a:p>
            <a:pPr marL="0" lvl="0" indent="0" fontAlgn="base">
              <a:spcBef>
                <a:spcPct val="0"/>
              </a:spcBef>
              <a:spcAft>
                <a:spcPct val="0"/>
              </a:spcAft>
              <a:buSzTx/>
              <a:buNone/>
            </a:pPr>
            <a:r>
              <a:rPr lang="nl-NL" sz="2000" u="sng" dirty="0" smtClean="0">
                <a:effectLst/>
                <a:latin typeface="Century Gothic" pitchFamily="34" charset="0"/>
                <a:ea typeface="Arial Unicode MS" pitchFamily="34" charset="-128"/>
                <a:cs typeface="Arial Unicode MS" pitchFamily="34" charset="-128"/>
              </a:rPr>
              <a:t>Feminisme komt van het Latijnse woord </a:t>
            </a:r>
            <a:r>
              <a:rPr lang="nl-NL" sz="2000" u="sng" dirty="0" err="1" smtClean="0">
                <a:effectLst/>
                <a:latin typeface="Century Gothic" pitchFamily="34" charset="0"/>
                <a:ea typeface="Arial Unicode MS" pitchFamily="34" charset="-128"/>
                <a:cs typeface="Arial Unicode MS" pitchFamily="34" charset="-128"/>
              </a:rPr>
              <a:t>femina</a:t>
            </a:r>
            <a:r>
              <a:rPr lang="nl-NL" sz="2000" u="sng" dirty="0" smtClean="0">
                <a:effectLst/>
                <a:latin typeface="Century Gothic" pitchFamily="34" charset="0"/>
                <a:ea typeface="Arial Unicode MS" pitchFamily="34" charset="-128"/>
                <a:cs typeface="Arial Unicode MS" pitchFamily="34" charset="-128"/>
              </a:rPr>
              <a:t>, dat vrouw betekend.</a:t>
            </a:r>
          </a:p>
          <a:p>
            <a:pPr marL="0" lvl="0" indent="0" fontAlgn="base">
              <a:spcBef>
                <a:spcPct val="0"/>
              </a:spcBef>
              <a:spcAft>
                <a:spcPct val="0"/>
              </a:spcAft>
              <a:buSzTx/>
              <a:buNone/>
            </a:pPr>
            <a:r>
              <a:rPr lang="nl-NL" sz="2000" u="sng" dirty="0" smtClean="0">
                <a:effectLst/>
                <a:latin typeface="Century Gothic" pitchFamily="34" charset="0"/>
                <a:ea typeface="Arial Unicode MS" pitchFamily="34" charset="-128"/>
                <a:cs typeface="Arial Unicode MS" pitchFamily="34" charset="-128"/>
              </a:rPr>
              <a:t> Het feminisme staat voor gelijkheid tussen man en vrouw.</a:t>
            </a:r>
            <a:endParaRPr lang="nl-NL" sz="2000" dirty="0" smtClean="0">
              <a:effectLst/>
              <a:latin typeface="Arial" pitchFamily="34" charset="0"/>
              <a:cs typeface="Arial" pitchFamily="34" charset="0"/>
            </a:endParaRPr>
          </a:p>
          <a:p>
            <a:endParaRPr lang="nl-NL" sz="2000" dirty="0"/>
          </a:p>
        </p:txBody>
      </p:sp>
      <p:sp>
        <p:nvSpPr>
          <p:cNvPr id="3" name="Titel 2"/>
          <p:cNvSpPr>
            <a:spLocks noGrp="1"/>
          </p:cNvSpPr>
          <p:nvPr>
            <p:ph type="title"/>
          </p:nvPr>
        </p:nvSpPr>
        <p:spPr/>
        <p:txBody>
          <a:bodyPr/>
          <a:lstStyle/>
          <a:p>
            <a:endParaRPr lang="nl-NL"/>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
            <a:ext cx="3791744"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08189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3887756" y="685810"/>
            <a:ext cx="7085045" cy="3657599"/>
          </a:xfrm>
        </p:spPr>
        <p:txBody>
          <a:bodyPr>
            <a:normAutofit/>
          </a:bodyPr>
          <a:lstStyle/>
          <a:p>
            <a:pPr>
              <a:buNone/>
            </a:pPr>
            <a:r>
              <a:rPr lang="nl-NL" sz="2800" u="sng" dirty="0" smtClean="0">
                <a:effectLst/>
                <a:latin typeface="Century Gothic" pitchFamily="34" charset="0"/>
              </a:rPr>
              <a:t>De 5 eisen van het feminisme</a:t>
            </a:r>
            <a:br>
              <a:rPr lang="nl-NL" sz="2800" u="sng" dirty="0" smtClean="0">
                <a:effectLst/>
                <a:latin typeface="Century Gothic" pitchFamily="34" charset="0"/>
              </a:rPr>
            </a:br>
            <a:endParaRPr lang="nl-NL" sz="2400" u="sng" dirty="0" smtClean="0">
              <a:effectLst/>
              <a:latin typeface="Century Gothic" pitchFamily="34" charset="0"/>
            </a:endParaRPr>
          </a:p>
          <a:p>
            <a:r>
              <a:rPr lang="nl-NL" sz="2200" u="sng" dirty="0" smtClean="0">
                <a:effectLst/>
                <a:latin typeface="Century Gothic" pitchFamily="34" charset="0"/>
              </a:rPr>
              <a:t>Gelijke rechten in het gezin</a:t>
            </a:r>
            <a:r>
              <a:rPr lang="nl-NL" sz="2200" dirty="0" smtClean="0"/>
              <a:t> </a:t>
            </a:r>
            <a:endParaRPr lang="nl-NL" sz="2200" u="sng" dirty="0" smtClean="0">
              <a:effectLst/>
              <a:latin typeface="Century Gothic" pitchFamily="34" charset="0"/>
            </a:endParaRPr>
          </a:p>
          <a:p>
            <a:pPr>
              <a:buNone/>
            </a:pPr>
            <a:endParaRPr lang="nl-NL" sz="2200" u="sng" dirty="0" smtClean="0">
              <a:effectLst/>
              <a:latin typeface="Century Gothic" pitchFamily="34" charset="0"/>
            </a:endParaRPr>
          </a:p>
          <a:p>
            <a:pPr>
              <a:buNone/>
            </a:pPr>
            <a:endParaRPr lang="nl-NL" sz="2200" u="sng" dirty="0" smtClean="0">
              <a:effectLst/>
              <a:latin typeface="Century Gothic" pitchFamily="34" charset="0"/>
            </a:endParaRPr>
          </a:p>
          <a:p>
            <a:pPr>
              <a:buNone/>
            </a:pPr>
            <a:endParaRPr lang="nl-NL" sz="2400" u="sng" dirty="0" smtClean="0">
              <a:effectLst/>
              <a:latin typeface="Century Gothic" pitchFamily="34" charset="0"/>
            </a:endParaRPr>
          </a:p>
          <a:p>
            <a:pPr>
              <a:buNone/>
            </a:pPr>
            <a:endParaRPr lang="nl-NL" sz="2400" u="sng" dirty="0" smtClean="0">
              <a:effectLst/>
              <a:latin typeface="Century Gothic" pitchFamily="34" charset="0"/>
            </a:endParaRPr>
          </a:p>
          <a:p>
            <a:pPr>
              <a:buNone/>
            </a:pPr>
            <a:endParaRPr lang="nl-NL" sz="2400" u="sng" dirty="0" smtClean="0">
              <a:effectLst/>
              <a:latin typeface="Century Gothic" pitchFamily="34" charset="0"/>
            </a:endParaRPr>
          </a:p>
          <a:p>
            <a:pPr>
              <a:buNone/>
            </a:pPr>
            <a:endParaRPr lang="nl-NL" sz="2400" u="sng" dirty="0">
              <a:effectLst/>
              <a:latin typeface="Century Gothic" pitchFamily="34" charset="0"/>
            </a:endParaRPr>
          </a:p>
        </p:txBody>
      </p:sp>
      <p:sp>
        <p:nvSpPr>
          <p:cNvPr id="3" name="Titel 2"/>
          <p:cNvSpPr>
            <a:spLocks noGrp="1"/>
          </p:cNvSpPr>
          <p:nvPr>
            <p:ph type="title"/>
          </p:nvPr>
        </p:nvSpPr>
        <p:spPr>
          <a:xfrm>
            <a:off x="3887756" y="4876800"/>
            <a:ext cx="7206965" cy="914400"/>
          </a:xfrm>
        </p:spPr>
        <p:txBody>
          <a:bodyPr/>
          <a:lstStyle/>
          <a:p>
            <a:pPr lvl="0"/>
            <a:r>
              <a:rPr lang="nl-NL" sz="2000" dirty="0" smtClean="0">
                <a:effectLst/>
                <a:latin typeface="Century Gothic" pitchFamily="34" charset="0"/>
              </a:rPr>
              <a:t>In het gezin was het normaal dat de vrouw al het huishoudelijke werk deed en de man een baan had. Ook hadden de vrouwen maar te luisteren naar de man en lieten zich veelal commanderen.  De vrouwen wilden dus met meer respect  worden behandeld, de mannen moesten dus ook meehelpen in het huishouden.</a:t>
            </a:r>
            <a:r>
              <a:rPr lang="nl-NL" sz="5400" dirty="0" smtClean="0">
                <a:effectLst/>
                <a:latin typeface="Century Gothic" pitchFamily="34" charset="0"/>
              </a:rPr>
              <a:t/>
            </a:r>
            <a:br>
              <a:rPr lang="nl-NL" sz="5400" dirty="0" smtClean="0">
                <a:effectLst/>
                <a:latin typeface="Century Gothic" pitchFamily="34" charset="0"/>
              </a:rPr>
            </a:br>
            <a:endParaRPr lang="nl-NL" dirty="0">
              <a:effectLst/>
              <a:latin typeface="Century Gothic"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2" y="-10093"/>
            <a:ext cx="3772632" cy="690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8" name="AutoShape 2" descr="Afbeeldingsresultaat voor gelijke rechten in het gezin"/>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nl-NL">
              <a:solidFill>
                <a:prstClr val="white"/>
              </a:solidFill>
            </a:endParaRPr>
          </a:p>
        </p:txBody>
      </p:sp>
      <p:pic>
        <p:nvPicPr>
          <p:cNvPr id="6" name="Afbeelding 5" descr="GS.jpg"/>
          <p:cNvPicPr>
            <a:picLocks noChangeAspect="1"/>
          </p:cNvPicPr>
          <p:nvPr/>
        </p:nvPicPr>
        <p:blipFill>
          <a:blip r:embed="rId3" cstate="print"/>
          <a:stretch>
            <a:fillRect/>
          </a:stretch>
        </p:blipFill>
        <p:spPr>
          <a:xfrm>
            <a:off x="8646369" y="5085184"/>
            <a:ext cx="3545632" cy="1772816"/>
          </a:xfrm>
          <a:prstGeom prst="rect">
            <a:avLst/>
          </a:prstGeom>
        </p:spPr>
      </p:pic>
    </p:spTree>
    <p:extLst>
      <p:ext uri="{BB962C8B-B14F-4D97-AF65-F5344CB8AC3E}">
        <p14:creationId xmlns:p14="http://schemas.microsoft.com/office/powerpoint/2010/main" val="2828473704"/>
      </p:ext>
    </p:extLst>
  </p:cSld>
  <p:clrMapOvr>
    <a:masterClrMapping/>
  </p:clrMapOvr>
  <p:timing>
    <p:tnLst>
      <p:par>
        <p:cT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4.jpeg"/></Relationships>
</file>

<file path=ppt/theme/_rels/theme11.xml.rels><?xml version="1.0" encoding="UTF-8" standalone="yes"?>
<Relationships xmlns="http://schemas.openxmlformats.org/package/2006/relationships"><Relationship Id="rId1" Type="http://schemas.openxmlformats.org/officeDocument/2006/relationships/image" Target="../media/image5.pn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_rels/theme8.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Stroom">
  <a:themeElements>
    <a:clrScheme name="Aangepast 2">
      <a:dk1>
        <a:sysClr val="windowText" lastClr="000000"/>
      </a:dk1>
      <a:lt1>
        <a:sysClr val="window" lastClr="FFFFFF"/>
      </a:lt1>
      <a:dk2>
        <a:srgbClr val="073E87"/>
      </a:dk2>
      <a:lt2>
        <a:srgbClr val="C6E7FC"/>
      </a:lt2>
      <a:accent1>
        <a:srgbClr val="00B050"/>
      </a:accent1>
      <a:accent2>
        <a:srgbClr val="4584D3"/>
      </a:accent2>
      <a:accent3>
        <a:srgbClr val="00B050"/>
      </a:accent3>
      <a:accent4>
        <a:srgbClr val="A5D028"/>
      </a:accent4>
      <a:accent5>
        <a:srgbClr val="F5C040"/>
      </a:accent5>
      <a:accent6>
        <a:srgbClr val="00B050"/>
      </a:accent6>
      <a:hlink>
        <a:srgbClr val="0080FF"/>
      </a:hlink>
      <a:folHlink>
        <a:srgbClr val="00B050"/>
      </a:folHlink>
    </a:clrScheme>
    <a:fontScheme name="Stroom">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Stroom">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11.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pectief">
  <a:themeElements>
    <a:clrScheme name="Golfv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Kantoor - klassiek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ef">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thema">
  <a:themeElements>
    <a:clrScheme name="Civie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thema">
  <a:themeElements>
    <a:clrScheme name="Aangepast 5">
      <a:dk1>
        <a:sysClr val="windowText" lastClr="000000"/>
      </a:dk1>
      <a:lt1>
        <a:srgbClr val="000000"/>
      </a:lt1>
      <a:dk2>
        <a:srgbClr val="000000"/>
      </a:dk2>
      <a:lt2>
        <a:srgbClr val="000000"/>
      </a:lt2>
      <a:accent1>
        <a:srgbClr val="000000"/>
      </a:accent1>
      <a:accent2>
        <a:srgbClr val="A5644E"/>
      </a:accent2>
      <a:accent3>
        <a:srgbClr val="B58B80"/>
      </a:accent3>
      <a:accent4>
        <a:srgbClr val="C3986D"/>
      </a:accent4>
      <a:accent5>
        <a:srgbClr val="A19574"/>
      </a:accent5>
      <a:accent6>
        <a:srgbClr val="C17529"/>
      </a:accent6>
      <a:hlink>
        <a:srgbClr val="FFFFFF"/>
      </a:hlink>
      <a:folHlink>
        <a:srgbClr val="FFFFFF"/>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1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Elementair">
  <a:themeElements>
    <a:clrScheme name="Elementair">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ir">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ir">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9.xml><?xml version="1.0" encoding="utf-8"?>
<a:theme xmlns:a="http://schemas.openxmlformats.org/drawingml/2006/main" name="3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4970</Words>
  <Application>Microsoft Office PowerPoint</Application>
  <PresentationFormat>Breedbeeld</PresentationFormat>
  <Paragraphs>700</Paragraphs>
  <Slides>156</Slides>
  <Notes>21</Notes>
  <HiddenSlides>0</HiddenSlides>
  <MMClips>1</MMClips>
  <ScaleCrop>false</ScaleCrop>
  <HeadingPairs>
    <vt:vector size="6" baseType="variant">
      <vt:variant>
        <vt:lpstr>Gebruikte lettertypen</vt:lpstr>
      </vt:variant>
      <vt:variant>
        <vt:i4>14</vt:i4>
      </vt:variant>
      <vt:variant>
        <vt:lpstr>Thema</vt:lpstr>
      </vt:variant>
      <vt:variant>
        <vt:i4>11</vt:i4>
      </vt:variant>
      <vt:variant>
        <vt:lpstr>Diatitels</vt:lpstr>
      </vt:variant>
      <vt:variant>
        <vt:i4>156</vt:i4>
      </vt:variant>
    </vt:vector>
  </HeadingPairs>
  <TitlesOfParts>
    <vt:vector size="181" baseType="lpstr">
      <vt:lpstr>Arial Unicode MS</vt:lpstr>
      <vt:lpstr>Arial</vt:lpstr>
      <vt:lpstr>Calibri</vt:lpstr>
      <vt:lpstr>Calibri Light</vt:lpstr>
      <vt:lpstr>Century Gothic</vt:lpstr>
      <vt:lpstr>Consolas</vt:lpstr>
      <vt:lpstr>Constantia</vt:lpstr>
      <vt:lpstr>Courier New</vt:lpstr>
      <vt:lpstr>Lucida Handwriting</vt:lpstr>
      <vt:lpstr>Palatino Linotype</vt:lpstr>
      <vt:lpstr>Papyrus</vt:lpstr>
      <vt:lpstr>Segoe UI</vt:lpstr>
      <vt:lpstr>Wingdings</vt:lpstr>
      <vt:lpstr>Wingdings 2</vt:lpstr>
      <vt:lpstr>Kantoorthema</vt:lpstr>
      <vt:lpstr>Perspectief</vt:lpstr>
      <vt:lpstr>Office-thema</vt:lpstr>
      <vt:lpstr>1_Office-thema</vt:lpstr>
      <vt:lpstr>Executive</vt:lpstr>
      <vt:lpstr>1_Kantoorthema</vt:lpstr>
      <vt:lpstr>2_Kantoorthema</vt:lpstr>
      <vt:lpstr>Elementair</vt:lpstr>
      <vt:lpstr>3_Kantoorthema</vt:lpstr>
      <vt:lpstr>Stroom</vt:lpstr>
      <vt:lpstr>Parchment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Paragraaf 2</vt:lpstr>
      <vt:lpstr>Urbanisatie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Kinderarbeid</vt:lpstr>
      <vt:lpstr>PowerPoint-presentatie</vt:lpstr>
      <vt:lpstr>PowerPoint-presentatie</vt:lpstr>
      <vt:lpstr>Massapers</vt:lpstr>
      <vt:lpstr>Inhoud </vt:lpstr>
      <vt:lpstr>Even een uitleg?</vt:lpstr>
      <vt:lpstr>Wat is massapers?</vt:lpstr>
      <vt:lpstr>Massapers </vt:lpstr>
      <vt:lpstr>De rijken &amp; de armen</vt:lpstr>
      <vt:lpstr>De rijken &amp; de armen</vt:lpstr>
      <vt:lpstr>Kranten </vt:lpstr>
      <vt:lpstr>De kranten werden goedkoper</vt:lpstr>
      <vt:lpstr>Vroeger &amp; nu </vt:lpstr>
      <vt:lpstr>De opiniepers</vt:lpstr>
      <vt:lpstr>De populaire pers</vt:lpstr>
      <vt:lpstr>kaj</vt:lpstr>
      <vt:lpstr>PowerPoint-presentatie</vt:lpstr>
      <vt:lpstr>PowerPoint-presentatie</vt:lpstr>
      <vt:lpstr>kaj</vt:lpstr>
      <vt:lpstr>PowerPoint-presentatie</vt:lpstr>
      <vt:lpstr>PowerPoint-presentatie</vt:lpstr>
      <vt:lpstr>PowerPoint-presentatie</vt:lpstr>
      <vt:lpstr>PowerPoint-presentatie</vt:lpstr>
      <vt:lpstr>PowerPoint-presentatie</vt:lpstr>
      <vt:lpstr>PowerPoint-presentatie</vt:lpstr>
      <vt:lpstr>PowerPoint-presentatie</vt:lpstr>
      <vt:lpstr>kaj</vt:lpstr>
      <vt:lpstr>PowerPoint-presentatie</vt:lpstr>
      <vt:lpstr> Nationalisme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Socialisme  </vt:lpstr>
      <vt:lpstr> </vt:lpstr>
      <vt:lpstr>Wat is socialisme? </vt:lpstr>
      <vt:lpstr>Wat is Socialisme?</vt:lpstr>
      <vt:lpstr>Politieke ideeën</vt:lpstr>
      <vt:lpstr> Politieke ideeën  </vt:lpstr>
      <vt:lpstr>Politieke ideeën</vt:lpstr>
      <vt:lpstr>Politieke ideeën</vt:lpstr>
      <vt:lpstr>Politieke ideeën</vt:lpstr>
      <vt:lpstr>PowerPoint-presentatie</vt:lpstr>
      <vt:lpstr>Economische ideeën</vt:lpstr>
      <vt:lpstr>Economische ideeën</vt:lpstr>
      <vt:lpstr>Sociale ideeën</vt:lpstr>
      <vt:lpstr>Sociale ideeën</vt:lpstr>
      <vt:lpstr>Invloed van het socialisme</vt:lpstr>
      <vt:lpstr>Sociale ideeën</vt:lpstr>
      <vt:lpstr>Imperialisme</vt:lpstr>
      <vt:lpstr>Wat is het imperialisme?</vt:lpstr>
      <vt:lpstr>Wat is het imperialisme?</vt:lpstr>
      <vt:lpstr>Redenen imperialisme </vt:lpstr>
      <vt:lpstr>Het zoeken naar grondstoffen:</vt:lpstr>
      <vt:lpstr>Het verkrijgen van macht</vt:lpstr>
      <vt:lpstr>Vooruitgang brengen in de wereld</vt:lpstr>
      <vt:lpstr>Vooruitgang brengen in de wereld</vt:lpstr>
      <vt:lpstr>Kolonisatie door toeval</vt:lpstr>
      <vt:lpstr>Kolonisatie door toeval</vt:lpstr>
      <vt:lpstr>PowerPoint-presentatie</vt:lpstr>
      <vt:lpstr>      Het Feminisme</vt:lpstr>
      <vt:lpstr>PowerPoint-presentatie</vt:lpstr>
      <vt:lpstr>Tot +/- 1800 hadden de vrouwen vrij weinig te zeggen op veel gebieden van hun leven.  de meeste mannen vonden vrouwen niet erg slim. Als vrouwen trouwden ging haar bezit naar de man.  Vrouwen mochten geen echtscheiding aan vragen. Mannen (en ook veel vrouwen) vonden dat politiek mannenwerk was. </vt:lpstr>
      <vt:lpstr>PowerPoint-presentatie</vt:lpstr>
      <vt:lpstr>PowerPoint-presentatie</vt:lpstr>
      <vt:lpstr>PowerPoint-presentatie</vt:lpstr>
      <vt:lpstr>In het gezin was het normaal dat de vrouw al het huishoudelijke werk deed en de man een baan had. Ook hadden de vrouwen maar te luisteren naar de man en lieten zich veelal commanderen.  De vrouwen wilden dus met meer respect  worden behandeld, de mannen moesten dus ook meehelpen in het huishouden. </vt:lpstr>
      <vt:lpstr>De meiden werden toentertijd alleen maar geschoold voor huishoudelijk werk en makkelijk fabriekswerk, maar daar waren ze het niet mee eens.  Ze vonden dat ook de meisjes recht hadden op een goede studie en zelfs een vervolgopleiding. Daarvoor moest veranderd worden dat op jongensscholen dus ook meisjes toegelaten mochten worden. </vt:lpstr>
      <vt:lpstr>De meeste banen waren bezet door mannen, omdat zij vonden dat de vrouwen daar te dom voor waren of het werk niet goed konden doen. Deze vrouwen waren het daar duidelijk niet mee eens, en vonden dat zij net zo goed kans hadden op een goede baan en een goed inkomsten voor het werk wat zij deden. </vt:lpstr>
      <vt:lpstr>De vrouwen kregen toen minder betaald als de mannen ook al deden zij precies hetzelfde. Dit moest ook veranderd worden, omdat het een vorm van discriminatie was voor de vrouw. Ze werkte net zo hard en net zo lang, en hadden dus recht op dezelfde loon ondanks het geslacht. </vt:lpstr>
      <vt:lpstr>De vrouwen mochten in de tijd dat het feminisme opkwam niet stemmen.  Hun reden dat hun ook kiesrecht moesten krijgen was omdat zij vonden dat ze als moeders verantwoordelijk waren voor de opvoeding van de nieuwe generatie. Daarom moesten vrouwen ook als volwaardige burgers worden beschouwd.   </vt:lpstr>
      <vt:lpstr>Vanaf +/- 1870 begon het feminisme succes te krijgen:  1867: de eerste middelbare meisjesschool werd opgericht  1871: Aletta Jacobs kreeg als eerste vrouw het recht te studeren aan een universiteit  1889: de vrije vrouwen vereniging (VVV) opgericht  </vt:lpstr>
      <vt:lpstr>PowerPoint-presentatie</vt:lpstr>
      <vt:lpstr>PowerPoint-presentatie</vt:lpstr>
      <vt:lpstr>PowerPoint-presentatie</vt:lpstr>
      <vt:lpstr>PowerPoint-presentatie</vt:lpstr>
      <vt:lpstr>In het rode rondje de toenmalige al oude Aletta Jacobs</vt:lpstr>
      <vt:lpstr>PowerPoint-presentatie</vt:lpstr>
      <vt:lpstr>PowerPoint-presentatie</vt:lpstr>
      <vt:lpstr>De Romantiek blz. 90+91 Door Pien en FLoor</vt:lpstr>
      <vt:lpstr>Wat is De Romantiek?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Communisme Noa &amp; Nienke A2a</vt:lpstr>
      <vt:lpstr>Wat is communisme?</vt:lpstr>
      <vt:lpstr>Wat is onderscheidend aan communisme?</vt:lpstr>
      <vt:lpstr>Geschiedenis van communisme</vt:lpstr>
      <vt:lpstr>Vroeg communisme.  Grondlegger: Karl Marx </vt:lpstr>
      <vt:lpstr>Karl Marx</vt:lpstr>
      <vt:lpstr>Revolutie</vt:lpstr>
      <vt:lpstr>Modern communisme</vt:lpstr>
      <vt:lpstr>Kritiek op communisme</vt:lpstr>
      <vt:lpstr>Communistische landen 2015</vt:lpstr>
      <vt:lpstr>PowerPoint-presentatie</vt:lpstr>
      <vt:lpstr>Confessionalisme</vt:lpstr>
      <vt:lpstr>Wat is confessionalisme?</vt:lpstr>
      <vt:lpstr>Wat is confessionalisme?</vt:lpstr>
      <vt:lpstr>    </vt:lpstr>
      <vt:lpstr>Politieke ideeën</vt:lpstr>
      <vt:lpstr>Politieke ideeën</vt:lpstr>
      <vt:lpstr>Politieke ideeën</vt:lpstr>
      <vt:lpstr>Politieke ideeën</vt:lpstr>
      <vt:lpstr>Politieke ideeën</vt:lpstr>
      <vt:lpstr>PowerPoint-presentatie</vt:lpstr>
      <vt:lpstr>Economische ideeën</vt:lpstr>
      <vt:lpstr>Economische ideeën</vt:lpstr>
      <vt:lpstr> Sociale ideeën </vt:lpstr>
      <vt:lpstr>Sociale ideeën</vt:lpstr>
      <vt:lpstr>Invloed van Confessionalisme</vt:lpstr>
      <vt:lpstr>Invloed van Confessionalisme</vt:lpstr>
      <vt:lpstr>Invloed van Confessionalisme</vt:lpstr>
      <vt:lpstr>PowerPoint-presentatie</vt:lpstr>
      <vt:lpstr>PowerPoint-presentatie</vt:lpstr>
      <vt:lpstr>Einde</vt:lpstr>
      <vt:lpstr>PowerPoint-presentatie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Mr. Klomp</dc:creator>
  <cp:lastModifiedBy>Ruud Klomp</cp:lastModifiedBy>
  <cp:revision>29</cp:revision>
  <cp:lastPrinted>2015-05-13T07:44:25Z</cp:lastPrinted>
  <dcterms:created xsi:type="dcterms:W3CDTF">2014-08-19T08:39:44Z</dcterms:created>
  <dcterms:modified xsi:type="dcterms:W3CDTF">2015-06-29T10:17:19Z</dcterms:modified>
</cp:coreProperties>
</file>